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87" r:id="rId18"/>
    <p:sldId id="292" r:id="rId19"/>
    <p:sldId id="293" r:id="rId20"/>
    <p:sldId id="294" r:id="rId21"/>
    <p:sldId id="295" r:id="rId22"/>
    <p:sldId id="296" r:id="rId23"/>
    <p:sldId id="301" r:id="rId24"/>
    <p:sldId id="302" r:id="rId25"/>
  </p:sldIdLst>
  <p:sldSz cx="18288000" cy="10287000"/>
  <p:notesSz cx="6858000" cy="9144000"/>
  <p:embeddedFontLst>
    <p:embeddedFont>
      <p:font typeface="Aileron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iberation Sans" panose="020B0604020202020204" charset="0"/>
      <p:regular r:id="rId31"/>
    </p:embeddedFont>
    <p:embeddedFont>
      <p:font typeface="Liberation Sans Bold" panose="020B0604020202020204" charset="0"/>
      <p:regular r:id="rId32"/>
    </p:embeddedFont>
    <p:embeddedFont>
      <p:font typeface="Liberation Sans Bold Italics" panose="020B0604020202020204" charset="0"/>
      <p:regular r:id="rId33"/>
    </p:embeddedFont>
    <p:embeddedFont>
      <p:font typeface="Liberation Sans Italics" panose="020B0604020202020204" charset="0"/>
      <p:regular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Open Sauce Bold" panose="020B0604020202020204" charset="0"/>
      <p:regular r:id="rId39"/>
    </p:embeddedFont>
    <p:embeddedFont>
      <p:font typeface="Open Sauce Heavy" panose="020B0604020202020204" charset="0"/>
      <p:regular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oppins Bold" panose="00000800000000000000" charset="0"/>
      <p:regular r:id="rId45"/>
    </p:embeddedFont>
    <p:embeddedFont>
      <p:font typeface="Poppins Semi-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CKEL Laure" userId="a44f7ca1-5701-4317-a600-5f630d7e1cc4" providerId="ADAL" clId="{44FB05FD-AFE0-4A35-AFFB-70556E925F2E}"/>
    <pc:docChg chg="delSld">
      <pc:chgData name="WINCKEL Laure" userId="a44f7ca1-5701-4317-a600-5f630d7e1cc4" providerId="ADAL" clId="{44FB05FD-AFE0-4A35-AFFB-70556E925F2E}" dt="2024-02-28T08:38:16.193" v="21" actId="47"/>
      <pc:docMkLst>
        <pc:docMk/>
      </pc:docMkLst>
      <pc:sldChg chg="del">
        <pc:chgData name="WINCKEL Laure" userId="a44f7ca1-5701-4317-a600-5f630d7e1cc4" providerId="ADAL" clId="{44FB05FD-AFE0-4A35-AFFB-70556E925F2E}" dt="2024-02-28T08:37:08.791" v="0" actId="47"/>
        <pc:sldMkLst>
          <pc:docMk/>
          <pc:sldMk cId="0" sldId="265"/>
        </pc:sldMkLst>
      </pc:sldChg>
      <pc:sldChg chg="del">
        <pc:chgData name="WINCKEL Laure" userId="a44f7ca1-5701-4317-a600-5f630d7e1cc4" providerId="ADAL" clId="{44FB05FD-AFE0-4A35-AFFB-70556E925F2E}" dt="2024-02-28T08:37:10.743" v="1" actId="47"/>
        <pc:sldMkLst>
          <pc:docMk/>
          <pc:sldMk cId="0" sldId="266"/>
        </pc:sldMkLst>
      </pc:sldChg>
      <pc:sldChg chg="del">
        <pc:chgData name="WINCKEL Laure" userId="a44f7ca1-5701-4317-a600-5f630d7e1cc4" providerId="ADAL" clId="{44FB05FD-AFE0-4A35-AFFB-70556E925F2E}" dt="2024-02-28T08:37:27.743" v="2" actId="47"/>
        <pc:sldMkLst>
          <pc:docMk/>
          <pc:sldMk cId="0" sldId="273"/>
        </pc:sldMkLst>
      </pc:sldChg>
      <pc:sldChg chg="del">
        <pc:chgData name="WINCKEL Laure" userId="a44f7ca1-5701-4317-a600-5f630d7e1cc4" providerId="ADAL" clId="{44FB05FD-AFE0-4A35-AFFB-70556E925F2E}" dt="2024-02-28T08:37:32.620" v="3" actId="47"/>
        <pc:sldMkLst>
          <pc:docMk/>
          <pc:sldMk cId="0" sldId="276"/>
        </pc:sldMkLst>
      </pc:sldChg>
      <pc:sldChg chg="del">
        <pc:chgData name="WINCKEL Laure" userId="a44f7ca1-5701-4317-a600-5f630d7e1cc4" providerId="ADAL" clId="{44FB05FD-AFE0-4A35-AFFB-70556E925F2E}" dt="2024-02-28T08:37:34.140" v="4" actId="47"/>
        <pc:sldMkLst>
          <pc:docMk/>
          <pc:sldMk cId="0" sldId="277"/>
        </pc:sldMkLst>
      </pc:sldChg>
      <pc:sldChg chg="del">
        <pc:chgData name="WINCKEL Laure" userId="a44f7ca1-5701-4317-a600-5f630d7e1cc4" providerId="ADAL" clId="{44FB05FD-AFE0-4A35-AFFB-70556E925F2E}" dt="2024-02-28T08:37:35.666" v="5" actId="47"/>
        <pc:sldMkLst>
          <pc:docMk/>
          <pc:sldMk cId="0" sldId="278"/>
        </pc:sldMkLst>
      </pc:sldChg>
      <pc:sldChg chg="del">
        <pc:chgData name="WINCKEL Laure" userId="a44f7ca1-5701-4317-a600-5f630d7e1cc4" providerId="ADAL" clId="{44FB05FD-AFE0-4A35-AFFB-70556E925F2E}" dt="2024-02-28T08:37:37.334" v="6" actId="47"/>
        <pc:sldMkLst>
          <pc:docMk/>
          <pc:sldMk cId="0" sldId="279"/>
        </pc:sldMkLst>
      </pc:sldChg>
      <pc:sldChg chg="del">
        <pc:chgData name="WINCKEL Laure" userId="a44f7ca1-5701-4317-a600-5f630d7e1cc4" providerId="ADAL" clId="{44FB05FD-AFE0-4A35-AFFB-70556E925F2E}" dt="2024-02-28T08:37:39.402" v="7" actId="47"/>
        <pc:sldMkLst>
          <pc:docMk/>
          <pc:sldMk cId="0" sldId="280"/>
        </pc:sldMkLst>
      </pc:sldChg>
      <pc:sldChg chg="del">
        <pc:chgData name="WINCKEL Laure" userId="a44f7ca1-5701-4317-a600-5f630d7e1cc4" providerId="ADAL" clId="{44FB05FD-AFE0-4A35-AFFB-70556E925F2E}" dt="2024-02-28T08:37:40.833" v="8" actId="47"/>
        <pc:sldMkLst>
          <pc:docMk/>
          <pc:sldMk cId="0" sldId="281"/>
        </pc:sldMkLst>
      </pc:sldChg>
      <pc:sldChg chg="del">
        <pc:chgData name="WINCKEL Laure" userId="a44f7ca1-5701-4317-a600-5f630d7e1cc4" providerId="ADAL" clId="{44FB05FD-AFE0-4A35-AFFB-70556E925F2E}" dt="2024-02-28T08:37:42.368" v="9" actId="47"/>
        <pc:sldMkLst>
          <pc:docMk/>
          <pc:sldMk cId="0" sldId="282"/>
        </pc:sldMkLst>
      </pc:sldChg>
      <pc:sldChg chg="del">
        <pc:chgData name="WINCKEL Laure" userId="a44f7ca1-5701-4317-a600-5f630d7e1cc4" providerId="ADAL" clId="{44FB05FD-AFE0-4A35-AFFB-70556E925F2E}" dt="2024-02-28T08:37:43.778" v="10" actId="47"/>
        <pc:sldMkLst>
          <pc:docMk/>
          <pc:sldMk cId="0" sldId="283"/>
        </pc:sldMkLst>
      </pc:sldChg>
      <pc:sldChg chg="del">
        <pc:chgData name="WINCKEL Laure" userId="a44f7ca1-5701-4317-a600-5f630d7e1cc4" providerId="ADAL" clId="{44FB05FD-AFE0-4A35-AFFB-70556E925F2E}" dt="2024-02-28T08:37:45.199" v="11" actId="47"/>
        <pc:sldMkLst>
          <pc:docMk/>
          <pc:sldMk cId="0" sldId="284"/>
        </pc:sldMkLst>
      </pc:sldChg>
      <pc:sldChg chg="del">
        <pc:chgData name="WINCKEL Laure" userId="a44f7ca1-5701-4317-a600-5f630d7e1cc4" providerId="ADAL" clId="{44FB05FD-AFE0-4A35-AFFB-70556E925F2E}" dt="2024-02-28T08:37:46.518" v="12" actId="47"/>
        <pc:sldMkLst>
          <pc:docMk/>
          <pc:sldMk cId="0" sldId="285"/>
        </pc:sldMkLst>
      </pc:sldChg>
      <pc:sldChg chg="del">
        <pc:chgData name="WINCKEL Laure" userId="a44f7ca1-5701-4317-a600-5f630d7e1cc4" providerId="ADAL" clId="{44FB05FD-AFE0-4A35-AFFB-70556E925F2E}" dt="2024-02-28T08:37:47.983" v="13" actId="47"/>
        <pc:sldMkLst>
          <pc:docMk/>
          <pc:sldMk cId="0" sldId="286"/>
        </pc:sldMkLst>
      </pc:sldChg>
      <pc:sldChg chg="del">
        <pc:chgData name="WINCKEL Laure" userId="a44f7ca1-5701-4317-a600-5f630d7e1cc4" providerId="ADAL" clId="{44FB05FD-AFE0-4A35-AFFB-70556E925F2E}" dt="2024-02-28T08:37:51.093" v="14" actId="47"/>
        <pc:sldMkLst>
          <pc:docMk/>
          <pc:sldMk cId="0" sldId="288"/>
        </pc:sldMkLst>
      </pc:sldChg>
      <pc:sldChg chg="del">
        <pc:chgData name="WINCKEL Laure" userId="a44f7ca1-5701-4317-a600-5f630d7e1cc4" providerId="ADAL" clId="{44FB05FD-AFE0-4A35-AFFB-70556E925F2E}" dt="2024-02-28T08:37:52.914" v="15" actId="47"/>
        <pc:sldMkLst>
          <pc:docMk/>
          <pc:sldMk cId="0" sldId="289"/>
        </pc:sldMkLst>
      </pc:sldChg>
      <pc:sldChg chg="del">
        <pc:chgData name="WINCKEL Laure" userId="a44f7ca1-5701-4317-a600-5f630d7e1cc4" providerId="ADAL" clId="{44FB05FD-AFE0-4A35-AFFB-70556E925F2E}" dt="2024-02-28T08:37:54.550" v="16" actId="47"/>
        <pc:sldMkLst>
          <pc:docMk/>
          <pc:sldMk cId="0" sldId="290"/>
        </pc:sldMkLst>
      </pc:sldChg>
      <pc:sldChg chg="del">
        <pc:chgData name="WINCKEL Laure" userId="a44f7ca1-5701-4317-a600-5f630d7e1cc4" providerId="ADAL" clId="{44FB05FD-AFE0-4A35-AFFB-70556E925F2E}" dt="2024-02-28T08:37:56.949" v="17" actId="47"/>
        <pc:sldMkLst>
          <pc:docMk/>
          <pc:sldMk cId="0" sldId="291"/>
        </pc:sldMkLst>
      </pc:sldChg>
      <pc:sldChg chg="del">
        <pc:chgData name="WINCKEL Laure" userId="a44f7ca1-5701-4317-a600-5f630d7e1cc4" providerId="ADAL" clId="{44FB05FD-AFE0-4A35-AFFB-70556E925F2E}" dt="2024-02-28T08:38:08.324" v="18" actId="47"/>
        <pc:sldMkLst>
          <pc:docMk/>
          <pc:sldMk cId="0" sldId="297"/>
        </pc:sldMkLst>
      </pc:sldChg>
      <pc:sldChg chg="del">
        <pc:chgData name="WINCKEL Laure" userId="a44f7ca1-5701-4317-a600-5f630d7e1cc4" providerId="ADAL" clId="{44FB05FD-AFE0-4A35-AFFB-70556E925F2E}" dt="2024-02-28T08:38:09.489" v="19" actId="47"/>
        <pc:sldMkLst>
          <pc:docMk/>
          <pc:sldMk cId="0" sldId="298"/>
        </pc:sldMkLst>
      </pc:sldChg>
      <pc:sldChg chg="del">
        <pc:chgData name="WINCKEL Laure" userId="a44f7ca1-5701-4317-a600-5f630d7e1cc4" providerId="ADAL" clId="{44FB05FD-AFE0-4A35-AFFB-70556E925F2E}" dt="2024-02-28T08:38:11.580" v="20" actId="47"/>
        <pc:sldMkLst>
          <pc:docMk/>
          <pc:sldMk cId="0" sldId="299"/>
        </pc:sldMkLst>
      </pc:sldChg>
      <pc:sldChg chg="del">
        <pc:chgData name="WINCKEL Laure" userId="a44f7ca1-5701-4317-a600-5f630d7e1cc4" providerId="ADAL" clId="{44FB05FD-AFE0-4A35-AFFB-70556E925F2E}" dt="2024-02-28T08:38:16.193" v="21" actId="47"/>
        <pc:sldMkLst>
          <pc:docMk/>
          <pc:sldMk cId="0" sldId="30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6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svg"/><Relationship Id="rId7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0005" y="0"/>
            <a:ext cx="9787995" cy="10255937"/>
            <a:chOff x="0" y="0"/>
            <a:chExt cx="1629364" cy="17072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9364" cy="1707260"/>
            </a:xfrm>
            <a:custGeom>
              <a:avLst/>
              <a:gdLst/>
              <a:ahLst/>
              <a:cxnLst/>
              <a:rect l="l" t="t" r="r" b="b"/>
              <a:pathLst>
                <a:path w="1629364" h="1707260">
                  <a:moveTo>
                    <a:pt x="0" y="0"/>
                  </a:moveTo>
                  <a:lnTo>
                    <a:pt x="1629364" y="0"/>
                  </a:lnTo>
                  <a:lnTo>
                    <a:pt x="1629364" y="1707260"/>
                  </a:lnTo>
                  <a:lnTo>
                    <a:pt x="0" y="1707260"/>
                  </a:lnTo>
                  <a:close/>
                </a:path>
              </a:pathLst>
            </a:custGeom>
            <a:blipFill>
              <a:blip r:embed="rId2"/>
              <a:stretch>
                <a:fillRect l="-72193" r="-7219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V="1">
            <a:off x="8066341" y="-78484"/>
            <a:ext cx="3938507" cy="3928661"/>
          </a:xfrm>
          <a:custGeom>
            <a:avLst/>
            <a:gdLst/>
            <a:ahLst/>
            <a:cxnLst/>
            <a:rect l="l" t="t" r="r" b="b"/>
            <a:pathLst>
              <a:path w="3938507" h="3928661">
                <a:moveTo>
                  <a:pt x="0" y="3928660"/>
                </a:moveTo>
                <a:lnTo>
                  <a:pt x="3938507" y="3928660"/>
                </a:lnTo>
                <a:lnTo>
                  <a:pt x="3938507" y="0"/>
                </a:lnTo>
                <a:lnTo>
                  <a:pt x="0" y="0"/>
                </a:lnTo>
                <a:lnTo>
                  <a:pt x="0" y="39286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4882324" y="4641290"/>
            <a:ext cx="8798664" cy="2430631"/>
          </a:xfrm>
          <a:custGeom>
            <a:avLst/>
            <a:gdLst/>
            <a:ahLst/>
            <a:cxnLst/>
            <a:rect l="l" t="t" r="r" b="b"/>
            <a:pathLst>
              <a:path w="8798664" h="2430631">
                <a:moveTo>
                  <a:pt x="0" y="0"/>
                </a:moveTo>
                <a:lnTo>
                  <a:pt x="8798664" y="0"/>
                </a:lnTo>
                <a:lnTo>
                  <a:pt x="8798664" y="2430631"/>
                </a:lnTo>
                <a:lnTo>
                  <a:pt x="0" y="243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028700" y="6282815"/>
            <a:ext cx="6840524" cy="1154339"/>
          </a:xfrm>
          <a:custGeom>
            <a:avLst/>
            <a:gdLst/>
            <a:ahLst/>
            <a:cxnLst/>
            <a:rect l="l" t="t" r="r" b="b"/>
            <a:pathLst>
              <a:path w="6840524" h="1154339">
                <a:moveTo>
                  <a:pt x="6840524" y="1154339"/>
                </a:moveTo>
                <a:lnTo>
                  <a:pt x="0" y="1154339"/>
                </a:lnTo>
                <a:lnTo>
                  <a:pt x="0" y="0"/>
                </a:lnTo>
                <a:lnTo>
                  <a:pt x="6840524" y="0"/>
                </a:lnTo>
                <a:lnTo>
                  <a:pt x="6840524" y="115433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619" y="120150"/>
            <a:ext cx="3122590" cy="1817100"/>
          </a:xfrm>
          <a:custGeom>
            <a:avLst/>
            <a:gdLst/>
            <a:ahLst/>
            <a:cxnLst/>
            <a:rect l="l" t="t" r="r" b="b"/>
            <a:pathLst>
              <a:path w="3122590" h="1817100">
                <a:moveTo>
                  <a:pt x="0" y="0"/>
                </a:moveTo>
                <a:lnTo>
                  <a:pt x="3122590" y="0"/>
                </a:lnTo>
                <a:lnTo>
                  <a:pt x="3122590" y="1817100"/>
                </a:lnTo>
                <a:lnTo>
                  <a:pt x="0" y="18171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26002" y="518932"/>
            <a:ext cx="1184310" cy="1019536"/>
          </a:xfrm>
          <a:custGeom>
            <a:avLst/>
            <a:gdLst/>
            <a:ahLst/>
            <a:cxnLst/>
            <a:rect l="l" t="t" r="r" b="b"/>
            <a:pathLst>
              <a:path w="1184310" h="1019536">
                <a:moveTo>
                  <a:pt x="0" y="0"/>
                </a:moveTo>
                <a:lnTo>
                  <a:pt x="1184309" y="0"/>
                </a:lnTo>
                <a:lnTo>
                  <a:pt x="1184309" y="1019536"/>
                </a:lnTo>
                <a:lnTo>
                  <a:pt x="0" y="10195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059" y="9721513"/>
            <a:ext cx="811530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2880678"/>
            <a:ext cx="5978913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0"/>
              </a:lnSpc>
            </a:pPr>
            <a:r>
              <a:rPr lang="en-US" sz="6483">
                <a:solidFill>
                  <a:srgbClr val="FFFFFF"/>
                </a:solidFill>
                <a:latin typeface="Liberation Sans Bold"/>
              </a:rPr>
              <a:t>Introduction to IP principes</a:t>
            </a:r>
          </a:p>
          <a:p>
            <a:pPr>
              <a:lnSpc>
                <a:spcPts val="7780"/>
              </a:lnSpc>
            </a:pPr>
            <a:endParaRPr lang="en-US" sz="6483">
              <a:solidFill>
                <a:srgbClr val="FFFFFF"/>
              </a:solidFill>
              <a:latin typeface="Liberatio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96895" y="6252924"/>
            <a:ext cx="3704134" cy="112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Liberation Sans Bold"/>
              </a:rPr>
              <a:t>Telecom Paris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Liberation Sans Bold"/>
              </a:rPr>
              <a:t>February 26th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9096375"/>
            <a:ext cx="18288000" cy="1190625"/>
            <a:chOff x="0" y="0"/>
            <a:chExt cx="4816593" cy="313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13580"/>
            </a:xfrm>
            <a:custGeom>
              <a:avLst/>
              <a:gdLst/>
              <a:ahLst/>
              <a:cxnLst/>
              <a:rect l="l" t="t" r="r" b="b"/>
              <a:pathLst>
                <a:path w="4816592" h="313580">
                  <a:moveTo>
                    <a:pt x="4816592" y="0"/>
                  </a:moveTo>
                  <a:lnTo>
                    <a:pt x="4816592" y="313580"/>
                  </a:lnTo>
                  <a:lnTo>
                    <a:pt x="2408296" y="186580"/>
                  </a:lnTo>
                  <a:lnTo>
                    <a:pt x="0" y="313580"/>
                  </a:lnTo>
                  <a:lnTo>
                    <a:pt x="0" y="0"/>
                  </a:lnTo>
                  <a:lnTo>
                    <a:pt x="4816592" y="0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43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452996"/>
            <a:ext cx="3666071" cy="3590341"/>
            <a:chOff x="0" y="0"/>
            <a:chExt cx="965549" cy="9456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5549" cy="945604"/>
            </a:xfrm>
            <a:custGeom>
              <a:avLst/>
              <a:gdLst/>
              <a:ahLst/>
              <a:cxnLst/>
              <a:rect l="l" t="t" r="r" b="b"/>
              <a:pathLst>
                <a:path w="965549" h="945604">
                  <a:moveTo>
                    <a:pt x="0" y="0"/>
                  </a:moveTo>
                  <a:lnTo>
                    <a:pt x="965549" y="0"/>
                  </a:lnTo>
                  <a:lnTo>
                    <a:pt x="965549" y="945604"/>
                  </a:lnTo>
                  <a:lnTo>
                    <a:pt x="0" y="945604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65549" cy="1002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42471" y="3452996"/>
            <a:ext cx="3560301" cy="3590341"/>
            <a:chOff x="0" y="0"/>
            <a:chExt cx="937692" cy="9456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7692" cy="945604"/>
            </a:xfrm>
            <a:custGeom>
              <a:avLst/>
              <a:gdLst/>
              <a:ahLst/>
              <a:cxnLst/>
              <a:rect l="l" t="t" r="r" b="b"/>
              <a:pathLst>
                <a:path w="937692" h="945604">
                  <a:moveTo>
                    <a:pt x="0" y="0"/>
                  </a:moveTo>
                  <a:lnTo>
                    <a:pt x="937692" y="0"/>
                  </a:lnTo>
                  <a:lnTo>
                    <a:pt x="937692" y="945604"/>
                  </a:lnTo>
                  <a:lnTo>
                    <a:pt x="0" y="945604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37692" cy="1002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44080" y="3452996"/>
            <a:ext cx="3562350" cy="3590341"/>
            <a:chOff x="0" y="0"/>
            <a:chExt cx="938232" cy="9456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38232" cy="945604"/>
            </a:xfrm>
            <a:custGeom>
              <a:avLst/>
              <a:gdLst/>
              <a:ahLst/>
              <a:cxnLst/>
              <a:rect l="l" t="t" r="r" b="b"/>
              <a:pathLst>
                <a:path w="938232" h="945604">
                  <a:moveTo>
                    <a:pt x="0" y="0"/>
                  </a:moveTo>
                  <a:lnTo>
                    <a:pt x="938232" y="0"/>
                  </a:lnTo>
                  <a:lnTo>
                    <a:pt x="938232" y="945604"/>
                  </a:lnTo>
                  <a:lnTo>
                    <a:pt x="0" y="945604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38232" cy="1002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26979" y="3452996"/>
            <a:ext cx="3562350" cy="3590341"/>
            <a:chOff x="0" y="0"/>
            <a:chExt cx="938232" cy="9456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8232" cy="945604"/>
            </a:xfrm>
            <a:custGeom>
              <a:avLst/>
              <a:gdLst/>
              <a:ahLst/>
              <a:cxnLst/>
              <a:rect l="l" t="t" r="r" b="b"/>
              <a:pathLst>
                <a:path w="938232" h="945604">
                  <a:moveTo>
                    <a:pt x="0" y="0"/>
                  </a:moveTo>
                  <a:lnTo>
                    <a:pt x="938232" y="0"/>
                  </a:lnTo>
                  <a:lnTo>
                    <a:pt x="938232" y="945604"/>
                  </a:lnTo>
                  <a:lnTo>
                    <a:pt x="0" y="945604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38232" cy="1002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277110" y="3452996"/>
            <a:ext cx="1061853" cy="1020028"/>
            <a:chOff x="0" y="0"/>
            <a:chExt cx="569616" cy="5471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9616" cy="547180"/>
            </a:xfrm>
            <a:custGeom>
              <a:avLst/>
              <a:gdLst/>
              <a:ahLst/>
              <a:cxnLst/>
              <a:rect l="l" t="t" r="r" b="b"/>
              <a:pathLst>
                <a:path w="569616" h="547180">
                  <a:moveTo>
                    <a:pt x="203200" y="0"/>
                  </a:moveTo>
                  <a:lnTo>
                    <a:pt x="569616" y="0"/>
                  </a:lnTo>
                  <a:lnTo>
                    <a:pt x="366416" y="547180"/>
                  </a:lnTo>
                  <a:lnTo>
                    <a:pt x="0" y="5471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57150"/>
              <a:ext cx="366416" cy="60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61218" y="3452996"/>
            <a:ext cx="1061853" cy="1020028"/>
            <a:chOff x="0" y="0"/>
            <a:chExt cx="569616" cy="5471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9616" cy="547180"/>
            </a:xfrm>
            <a:custGeom>
              <a:avLst/>
              <a:gdLst/>
              <a:ahLst/>
              <a:cxnLst/>
              <a:rect l="l" t="t" r="r" b="b"/>
              <a:pathLst>
                <a:path w="569616" h="547180">
                  <a:moveTo>
                    <a:pt x="203200" y="0"/>
                  </a:moveTo>
                  <a:lnTo>
                    <a:pt x="569616" y="0"/>
                  </a:lnTo>
                  <a:lnTo>
                    <a:pt x="366416" y="547180"/>
                  </a:lnTo>
                  <a:lnTo>
                    <a:pt x="0" y="5471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57150"/>
              <a:ext cx="366416" cy="60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966293" y="3452996"/>
            <a:ext cx="1061853" cy="1020028"/>
            <a:chOff x="0" y="0"/>
            <a:chExt cx="569616" cy="5471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69616" cy="547180"/>
            </a:xfrm>
            <a:custGeom>
              <a:avLst/>
              <a:gdLst/>
              <a:ahLst/>
              <a:cxnLst/>
              <a:rect l="l" t="t" r="r" b="b"/>
              <a:pathLst>
                <a:path w="569616" h="547180">
                  <a:moveTo>
                    <a:pt x="203200" y="0"/>
                  </a:moveTo>
                  <a:lnTo>
                    <a:pt x="569616" y="0"/>
                  </a:lnTo>
                  <a:lnTo>
                    <a:pt x="366416" y="547180"/>
                  </a:lnTo>
                  <a:lnTo>
                    <a:pt x="0" y="5471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57150"/>
              <a:ext cx="366416" cy="60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961203" y="1076325"/>
            <a:ext cx="10365595" cy="162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1A70"/>
                </a:solidFill>
                <a:latin typeface="Poppins Bold"/>
              </a:rPr>
              <a:t>IP – A national Title</a:t>
            </a:r>
          </a:p>
          <a:p>
            <a:pPr algn="ctr">
              <a:lnSpc>
                <a:spcPts val="6000"/>
              </a:lnSpc>
            </a:pPr>
            <a:endParaRPr lang="en-US" sz="6000">
              <a:solidFill>
                <a:srgbClr val="001A70"/>
              </a:solidFill>
              <a:latin typeface="Poppi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37171" y="4121740"/>
            <a:ext cx="3553879" cy="278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Liberation Sans Bold"/>
              </a:rPr>
              <a:t>In France : </a:t>
            </a:r>
          </a:p>
          <a:p>
            <a:pPr algn="ctr">
              <a:lnSpc>
                <a:spcPts val="2900"/>
              </a:lnSpc>
              <a:spcBef>
                <a:spcPct val="0"/>
              </a:spcBef>
            </a:pPr>
            <a:endParaRPr lang="en-US" sz="2900">
              <a:solidFill>
                <a:srgbClr val="FFFFFF"/>
              </a:solidFill>
              <a:latin typeface="Liberation Sans Bold"/>
            </a:endParaRPr>
          </a:p>
          <a:p>
            <a:pPr algn="ctr">
              <a:lnSpc>
                <a:spcPts val="290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Liberation Sans Bold"/>
              </a:rPr>
              <a:t>INPI </a:t>
            </a:r>
          </a:p>
          <a:p>
            <a:pPr algn="ctr">
              <a:lnSpc>
                <a:spcPts val="2900"/>
              </a:lnSpc>
              <a:spcBef>
                <a:spcPct val="0"/>
              </a:spcBef>
            </a:pPr>
            <a:endParaRPr lang="en-US" sz="2900">
              <a:solidFill>
                <a:srgbClr val="FFFFFF"/>
              </a:solidFill>
              <a:latin typeface="Liberation Sans Bold"/>
            </a:endParaRPr>
          </a:p>
          <a:p>
            <a:pPr algn="ctr">
              <a:lnSpc>
                <a:spcPts val="3538"/>
              </a:lnSpc>
            </a:pPr>
            <a:r>
              <a:rPr lang="en-US" sz="2900">
                <a:solidFill>
                  <a:srgbClr val="FFFFFF"/>
                </a:solidFill>
                <a:latin typeface="Liberation Sans Bold"/>
              </a:rPr>
              <a:t>Institut National de la Propriété Intellectelle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42471" y="4540459"/>
            <a:ext cx="3560301" cy="205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Liberation Sans Bold"/>
              </a:rPr>
              <a:t>IP right arises in 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Liberation Sans Bold"/>
              </a:rPr>
              <a:t>a member state 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Liberation Sans Bold"/>
              </a:rPr>
              <a:t>by creation or registration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47184" y="4569034"/>
            <a:ext cx="3562350" cy="233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1"/>
              </a:lnSpc>
            </a:pPr>
            <a:r>
              <a:rPr lang="en-US" sz="2900">
                <a:solidFill>
                  <a:srgbClr val="FFFFFF"/>
                </a:solidFill>
                <a:latin typeface="Liberation Sans Bold"/>
              </a:rPr>
              <a:t>Assimilation of </a:t>
            </a:r>
          </a:p>
          <a:p>
            <a:pPr algn="ctr">
              <a:lnSpc>
                <a:spcPts val="3741"/>
              </a:lnSpc>
            </a:pPr>
            <a:r>
              <a:rPr lang="en-US" sz="2900">
                <a:solidFill>
                  <a:srgbClr val="FFFFFF"/>
                </a:solidFill>
                <a:latin typeface="Liberation Sans Bold"/>
              </a:rPr>
              <a:t>non national persons subject to reciprocity of its home country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33186" y="4616977"/>
            <a:ext cx="3562350" cy="233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3"/>
              </a:lnSpc>
            </a:pPr>
            <a:r>
              <a:rPr lang="en-US" sz="2900">
                <a:solidFill>
                  <a:srgbClr val="FFFFFF"/>
                </a:solidFill>
                <a:latin typeface="Liberation Sans Bold"/>
              </a:rPr>
              <a:t>Industrial rights (patents, trade marks, designs)  must be registered in each office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587927" y="3452996"/>
            <a:ext cx="1061853" cy="1020028"/>
            <a:chOff x="0" y="0"/>
            <a:chExt cx="569616" cy="5471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69616" cy="547180"/>
            </a:xfrm>
            <a:custGeom>
              <a:avLst/>
              <a:gdLst/>
              <a:ahLst/>
              <a:cxnLst/>
              <a:rect l="l" t="t" r="r" b="b"/>
              <a:pathLst>
                <a:path w="569616" h="547180">
                  <a:moveTo>
                    <a:pt x="203200" y="0"/>
                  </a:moveTo>
                  <a:lnTo>
                    <a:pt x="569616" y="0"/>
                  </a:lnTo>
                  <a:lnTo>
                    <a:pt x="366416" y="547180"/>
                  </a:lnTo>
                  <a:lnTo>
                    <a:pt x="0" y="5471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01600" y="-57150"/>
              <a:ext cx="366416" cy="60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6302" y="9779789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792410"/>
            <a:ext cx="18288000" cy="4494590"/>
            <a:chOff x="0" y="0"/>
            <a:chExt cx="2833290" cy="6963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696330"/>
            </a:xfrm>
            <a:custGeom>
              <a:avLst/>
              <a:gdLst/>
              <a:ahLst/>
              <a:cxnLst/>
              <a:rect l="l" t="t" r="r" b="b"/>
              <a:pathLst>
                <a:path w="2833290" h="696330">
                  <a:moveTo>
                    <a:pt x="0" y="0"/>
                  </a:moveTo>
                  <a:lnTo>
                    <a:pt x="2833290" y="0"/>
                  </a:lnTo>
                  <a:lnTo>
                    <a:pt x="2833290" y="696330"/>
                  </a:lnTo>
                  <a:lnTo>
                    <a:pt x="0" y="696330"/>
                  </a:lnTo>
                  <a:close/>
                </a:path>
              </a:pathLst>
            </a:custGeom>
            <a:blipFill>
              <a:blip r:embed="rId2"/>
              <a:stretch>
                <a:fillRect t="-85544" b="-8554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331325" y="2111429"/>
            <a:ext cx="11275445" cy="2158812"/>
            <a:chOff x="0" y="0"/>
            <a:chExt cx="15033927" cy="2878416"/>
          </a:xfrm>
        </p:grpSpPr>
        <p:sp>
          <p:nvSpPr>
            <p:cNvPr id="5" name="Freeform 5"/>
            <p:cNvSpPr/>
            <p:nvPr/>
          </p:nvSpPr>
          <p:spPr>
            <a:xfrm flipH="1" flipV="1">
              <a:off x="0" y="0"/>
              <a:ext cx="15033927" cy="2878416"/>
            </a:xfrm>
            <a:custGeom>
              <a:avLst/>
              <a:gdLst/>
              <a:ahLst/>
              <a:cxnLst/>
              <a:rect l="l" t="t" r="r" b="b"/>
              <a:pathLst>
                <a:path w="15033927" h="2878416">
                  <a:moveTo>
                    <a:pt x="15033927" y="2878416"/>
                  </a:moveTo>
                  <a:lnTo>
                    <a:pt x="0" y="2878416"/>
                  </a:lnTo>
                  <a:lnTo>
                    <a:pt x="0" y="0"/>
                  </a:lnTo>
                  <a:lnTo>
                    <a:pt x="15033927" y="0"/>
                  </a:lnTo>
                  <a:lnTo>
                    <a:pt x="15033927" y="287841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6729" r="-6729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539547" y="210483"/>
              <a:ext cx="13234091" cy="242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811"/>
                </a:lnSpc>
              </a:pPr>
              <a:r>
                <a:rPr lang="en-US" sz="5676">
                  <a:solidFill>
                    <a:srgbClr val="FFFFFF"/>
                  </a:solidFill>
                  <a:latin typeface="Liberation Sans Bold"/>
                </a:rPr>
                <a:t>Focus on each IP right</a:t>
              </a:r>
            </a:p>
            <a:p>
              <a:pPr>
                <a:lnSpc>
                  <a:spcPts val="7473"/>
                </a:lnSpc>
              </a:pPr>
              <a:endParaRPr lang="en-US" sz="5676">
                <a:solidFill>
                  <a:srgbClr val="FFFFFF"/>
                </a:solidFill>
                <a:latin typeface="Liberation Sans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870466"/>
            <a:ext cx="2640739" cy="2640739"/>
          </a:xfrm>
          <a:custGeom>
            <a:avLst/>
            <a:gdLst/>
            <a:ahLst/>
            <a:cxnLst/>
            <a:rect l="l" t="t" r="r" b="b"/>
            <a:pathLst>
              <a:path w="2640739" h="2640739">
                <a:moveTo>
                  <a:pt x="0" y="0"/>
                </a:moveTo>
                <a:lnTo>
                  <a:pt x="2640739" y="0"/>
                </a:lnTo>
                <a:lnTo>
                  <a:pt x="2640739" y="2640739"/>
                </a:lnTo>
                <a:lnTo>
                  <a:pt x="0" y="2640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306580"/>
            <a:ext cx="2371682" cy="152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3"/>
              </a:lnSpc>
              <a:spcBef>
                <a:spcPct val="0"/>
              </a:spcBef>
            </a:pPr>
            <a:r>
              <a:rPr lang="en-US" sz="8373">
                <a:solidFill>
                  <a:srgbClr val="FFFFFF"/>
                </a:solidFill>
                <a:latin typeface="Poppins Semi-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302" y="9779789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8625"/>
            <a:ext cx="7429490" cy="9429750"/>
            <a:chOff x="0" y="0"/>
            <a:chExt cx="1151022" cy="1460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1022" cy="1460915"/>
            </a:xfrm>
            <a:custGeom>
              <a:avLst/>
              <a:gdLst/>
              <a:ahLst/>
              <a:cxnLst/>
              <a:rect l="l" t="t" r="r" b="b"/>
              <a:pathLst>
                <a:path w="1151022" h="1460915">
                  <a:moveTo>
                    <a:pt x="0" y="0"/>
                  </a:moveTo>
                  <a:lnTo>
                    <a:pt x="1151022" y="0"/>
                  </a:lnTo>
                  <a:lnTo>
                    <a:pt x="1151022" y="1460915"/>
                  </a:lnTo>
                  <a:lnTo>
                    <a:pt x="0" y="1460915"/>
                  </a:lnTo>
                  <a:close/>
                </a:path>
              </a:pathLst>
            </a:custGeom>
            <a:blipFill>
              <a:blip r:embed="rId2"/>
              <a:stretch>
                <a:fillRect l="-52670" r="-3783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552940" y="9627989"/>
            <a:ext cx="3905250" cy="659011"/>
          </a:xfrm>
          <a:custGeom>
            <a:avLst/>
            <a:gdLst/>
            <a:ahLst/>
            <a:cxnLst/>
            <a:rect l="l" t="t" r="r" b="b"/>
            <a:pathLst>
              <a:path w="3905250" h="659011">
                <a:moveTo>
                  <a:pt x="0" y="0"/>
                </a:moveTo>
                <a:lnTo>
                  <a:pt x="3905250" y="0"/>
                </a:lnTo>
                <a:lnTo>
                  <a:pt x="3905250" y="659011"/>
                </a:lnTo>
                <a:lnTo>
                  <a:pt x="0" y="659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77236" y="2906340"/>
            <a:ext cx="6901888" cy="6893261"/>
          </a:xfrm>
          <a:custGeom>
            <a:avLst/>
            <a:gdLst/>
            <a:ahLst/>
            <a:cxnLst/>
            <a:rect l="l" t="t" r="r" b="b"/>
            <a:pathLst>
              <a:path w="6901888" h="6893261">
                <a:moveTo>
                  <a:pt x="0" y="0"/>
                </a:moveTo>
                <a:lnTo>
                  <a:pt x="6901888" y="0"/>
                </a:lnTo>
                <a:lnTo>
                  <a:pt x="6901888" y="6893260"/>
                </a:lnTo>
                <a:lnTo>
                  <a:pt x="0" y="689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458190" y="329314"/>
            <a:ext cx="10139981" cy="280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E5716"/>
                </a:solidFill>
                <a:latin typeface="Poppins Bold"/>
              </a:rPr>
              <a:t>COPYRIGHT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E5716"/>
                </a:solidFill>
                <a:latin typeface="Poppins Bold"/>
              </a:rPr>
              <a:t>(droit d’auteur)</a:t>
            </a:r>
          </a:p>
          <a:p>
            <a:pPr algn="ctr">
              <a:lnSpc>
                <a:spcPts val="7200"/>
              </a:lnSpc>
            </a:pPr>
            <a:endParaRPr lang="en-US" sz="6000">
              <a:solidFill>
                <a:srgbClr val="FE5716"/>
              </a:solidFill>
              <a:latin typeface="Poppi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15461" y="7653279"/>
            <a:ext cx="3078199" cy="237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538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538"/>
              </a:lnSpc>
              <a:spcBef>
                <a:spcPct val="0"/>
              </a:spcBef>
            </a:pPr>
            <a:r>
              <a:rPr lang="en-US" sz="1813">
                <a:solidFill>
                  <a:srgbClr val="FFFFFF"/>
                </a:solidFill>
                <a:latin typeface="Liberation Sans Bold"/>
              </a:rPr>
              <a:t> Exceptions : (collective work, collaboration work)</a:t>
            </a:r>
          </a:p>
          <a:p>
            <a:pPr algn="ctr">
              <a:lnSpc>
                <a:spcPts val="1278"/>
              </a:lnSpc>
              <a:spcBef>
                <a:spcPct val="0"/>
              </a:spcBef>
            </a:pPr>
            <a:endParaRPr lang="en-US" sz="1813">
              <a:solidFill>
                <a:srgbClr val="FFFFFF"/>
              </a:solidFill>
              <a:latin typeface="Liberation Sans Bold"/>
            </a:endParaRPr>
          </a:p>
          <a:p>
            <a:pPr algn="ctr">
              <a:lnSpc>
                <a:spcPts val="2538"/>
              </a:lnSpc>
              <a:spcBef>
                <a:spcPct val="0"/>
              </a:spcBef>
            </a:pPr>
            <a:r>
              <a:rPr lang="en-US" sz="1813">
                <a:solidFill>
                  <a:srgbClr val="FFFFFF"/>
                </a:solidFill>
                <a:latin typeface="Liberation Sans Bold"/>
              </a:rPr>
              <a:t>Moral rights / economic rights</a:t>
            </a:r>
          </a:p>
          <a:p>
            <a:pPr algn="ctr">
              <a:lnSpc>
                <a:spcPts val="2538"/>
              </a:lnSpc>
              <a:spcBef>
                <a:spcPct val="0"/>
              </a:spcBef>
            </a:pPr>
            <a:endParaRPr lang="en-US" sz="1813">
              <a:solidFill>
                <a:srgbClr val="FFFFFF"/>
              </a:solidFill>
              <a:latin typeface="Liberatio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91772" y="3235364"/>
            <a:ext cx="2764042" cy="160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  <a:spcBef>
                <a:spcPct val="0"/>
              </a:spcBef>
            </a:pPr>
            <a:r>
              <a:rPr lang="en-US" sz="2257">
                <a:solidFill>
                  <a:srgbClr val="FFFFFF"/>
                </a:solidFill>
                <a:latin typeface="Liberation Sans Bold"/>
              </a:rPr>
              <a:t>Copyright rises from its creation,</a:t>
            </a:r>
          </a:p>
          <a:p>
            <a:pPr algn="ctr">
              <a:lnSpc>
                <a:spcPts val="3161"/>
              </a:lnSpc>
              <a:spcBef>
                <a:spcPct val="0"/>
              </a:spcBef>
            </a:pPr>
            <a:r>
              <a:rPr lang="en-US" sz="2257">
                <a:solidFill>
                  <a:srgbClr val="FFFFFF"/>
                </a:solidFill>
                <a:latin typeface="Liberation Sans Bold"/>
              </a:rPr>
              <a:t> no need to register (exception : USA)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72539" y="3137173"/>
            <a:ext cx="2764042" cy="200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2257">
                <a:solidFill>
                  <a:srgbClr val="FFFFFF"/>
                </a:solidFill>
                <a:latin typeface="Liberation Sans Bold"/>
              </a:rPr>
              <a:t>Duration : </a:t>
            </a:r>
          </a:p>
          <a:p>
            <a:pPr algn="ctr">
              <a:lnSpc>
                <a:spcPts val="3161"/>
              </a:lnSpc>
            </a:pPr>
            <a:r>
              <a:rPr lang="en-US" sz="2257">
                <a:solidFill>
                  <a:srgbClr val="FFFFFF"/>
                </a:solidFill>
                <a:latin typeface="Liberation Sans Bold"/>
              </a:rPr>
              <a:t>at least 50 years.</a:t>
            </a:r>
          </a:p>
          <a:p>
            <a:pPr algn="ctr">
              <a:lnSpc>
                <a:spcPts val="3161"/>
              </a:lnSpc>
              <a:spcBef>
                <a:spcPct val="0"/>
              </a:spcBef>
            </a:pPr>
            <a:r>
              <a:rPr lang="en-US" sz="2257">
                <a:solidFill>
                  <a:srgbClr val="FFFFFF"/>
                </a:solidFill>
                <a:latin typeface="Liberation Sans Bold"/>
              </a:rPr>
              <a:t>In France : 70 years after the author’s death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91772" y="7653279"/>
            <a:ext cx="2764042" cy="160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  <a:spcBef>
                <a:spcPct val="0"/>
              </a:spcBef>
            </a:pPr>
            <a:r>
              <a:rPr lang="en-US" sz="2257">
                <a:solidFill>
                  <a:srgbClr val="FFFFFF"/>
                </a:solidFill>
                <a:latin typeface="Liberation Sans Bold"/>
              </a:rPr>
              <a:t>Conditions : originality and reduction to material form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028700" y="99120"/>
            <a:ext cx="3905250" cy="659011"/>
          </a:xfrm>
          <a:custGeom>
            <a:avLst/>
            <a:gdLst/>
            <a:ahLst/>
            <a:cxnLst/>
            <a:rect l="l" t="t" r="r" b="b"/>
            <a:pathLst>
              <a:path w="3905250" h="659011">
                <a:moveTo>
                  <a:pt x="0" y="0"/>
                </a:moveTo>
                <a:lnTo>
                  <a:pt x="3905250" y="0"/>
                </a:lnTo>
                <a:lnTo>
                  <a:pt x="3905250" y="659010"/>
                </a:lnTo>
                <a:lnTo>
                  <a:pt x="0" y="659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226530" y="7827452"/>
            <a:ext cx="2456061" cy="38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  <a:spcBef>
                <a:spcPct val="0"/>
              </a:spcBef>
            </a:pPr>
            <a:r>
              <a:rPr lang="en-US" sz="2175">
                <a:solidFill>
                  <a:srgbClr val="FFFFFF"/>
                </a:solidFill>
                <a:latin typeface="Liberation Sans Bold"/>
              </a:rPr>
              <a:t>Owner : the author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820" y="9879891"/>
            <a:ext cx="3294910" cy="75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5"/>
              </a:lnSpc>
            </a:pPr>
            <a:r>
              <a:rPr lang="en-US" sz="2161">
                <a:solidFill>
                  <a:srgbClr val="000000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025"/>
              </a:lnSpc>
            </a:pPr>
            <a:endParaRPr lang="en-US" sz="2161">
              <a:solidFill>
                <a:srgbClr val="000000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372615"/>
            <a:ext cx="19105104" cy="2914385"/>
            <a:chOff x="0" y="0"/>
            <a:chExt cx="13007288" cy="19841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07288" cy="1984194"/>
            </a:xfrm>
            <a:custGeom>
              <a:avLst/>
              <a:gdLst/>
              <a:ahLst/>
              <a:cxnLst/>
              <a:rect l="l" t="t" r="r" b="b"/>
              <a:pathLst>
                <a:path w="13007288" h="1984194">
                  <a:moveTo>
                    <a:pt x="0" y="0"/>
                  </a:moveTo>
                  <a:lnTo>
                    <a:pt x="13007288" y="0"/>
                  </a:lnTo>
                  <a:lnTo>
                    <a:pt x="13007288" y="1984194"/>
                  </a:lnTo>
                  <a:lnTo>
                    <a:pt x="0" y="1984194"/>
                  </a:lnTo>
                  <a:close/>
                </a:path>
              </a:pathLst>
            </a:custGeom>
            <a:blipFill>
              <a:blip r:embed="rId2"/>
              <a:stretch>
                <a:fillRect t="-201577" b="-6716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573601"/>
            <a:ext cx="12502123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001A70"/>
                </a:solidFill>
                <a:latin typeface="Poppins Bold"/>
              </a:rPr>
              <a:t>Copyright on softwares</a:t>
            </a:r>
          </a:p>
          <a:p>
            <a:pPr>
              <a:lnSpc>
                <a:spcPts val="6000"/>
              </a:lnSpc>
            </a:pPr>
            <a:endParaRPr lang="en-US" sz="6000">
              <a:solidFill>
                <a:srgbClr val="001A70"/>
              </a:solidFill>
              <a:latin typeface="Poppi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428" y="1721697"/>
            <a:ext cx="16231144" cy="5258395"/>
            <a:chOff x="0" y="0"/>
            <a:chExt cx="21641526" cy="7011194"/>
          </a:xfrm>
        </p:grpSpPr>
        <p:grpSp>
          <p:nvGrpSpPr>
            <p:cNvPr id="6" name="Group 6"/>
            <p:cNvGrpSpPr/>
            <p:nvPr/>
          </p:nvGrpSpPr>
          <p:grpSpPr>
            <a:xfrm>
              <a:off x="363" y="407194"/>
              <a:ext cx="6604000" cy="6604000"/>
              <a:chOff x="0" y="0"/>
              <a:chExt cx="1304494" cy="130449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04494" cy="1304494"/>
              </a:xfrm>
              <a:custGeom>
                <a:avLst/>
                <a:gdLst/>
                <a:ahLst/>
                <a:cxnLst/>
                <a:rect l="l" t="t" r="r" b="b"/>
                <a:pathLst>
                  <a:path w="1304494" h="1304494">
                    <a:moveTo>
                      <a:pt x="15631" y="0"/>
                    </a:moveTo>
                    <a:lnTo>
                      <a:pt x="1288863" y="0"/>
                    </a:lnTo>
                    <a:cubicBezTo>
                      <a:pt x="1297496" y="0"/>
                      <a:pt x="1304494" y="6998"/>
                      <a:pt x="1304494" y="15631"/>
                    </a:cubicBezTo>
                    <a:lnTo>
                      <a:pt x="1304494" y="1288863"/>
                    </a:lnTo>
                    <a:cubicBezTo>
                      <a:pt x="1304494" y="1293009"/>
                      <a:pt x="1302847" y="1296984"/>
                      <a:pt x="1299916" y="1299916"/>
                    </a:cubicBezTo>
                    <a:cubicBezTo>
                      <a:pt x="1296984" y="1302847"/>
                      <a:pt x="1293009" y="1304494"/>
                      <a:pt x="1288863" y="1304494"/>
                    </a:cubicBezTo>
                    <a:lnTo>
                      <a:pt x="15631" y="1304494"/>
                    </a:lnTo>
                    <a:cubicBezTo>
                      <a:pt x="11485" y="1304494"/>
                      <a:pt x="7509" y="1302847"/>
                      <a:pt x="4578" y="1299916"/>
                    </a:cubicBezTo>
                    <a:cubicBezTo>
                      <a:pt x="1647" y="1296984"/>
                      <a:pt x="0" y="1293009"/>
                      <a:pt x="0" y="1288863"/>
                    </a:cubicBezTo>
                    <a:lnTo>
                      <a:pt x="0" y="15631"/>
                    </a:lnTo>
                    <a:cubicBezTo>
                      <a:pt x="0" y="11485"/>
                      <a:pt x="1647" y="7509"/>
                      <a:pt x="4578" y="4578"/>
                    </a:cubicBezTo>
                    <a:cubicBezTo>
                      <a:pt x="7509" y="1647"/>
                      <a:pt x="11485" y="0"/>
                      <a:pt x="1563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 w="19050" cap="sq">
                <a:solidFill>
                  <a:srgbClr val="D1D1D1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1304494" cy="1390219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flipH="1" flipV="1">
              <a:off x="363" y="0"/>
              <a:ext cx="6005838" cy="1013485"/>
            </a:xfrm>
            <a:custGeom>
              <a:avLst/>
              <a:gdLst/>
              <a:ahLst/>
              <a:cxnLst/>
              <a:rect l="l" t="t" r="r" b="b"/>
              <a:pathLst>
                <a:path w="6005838" h="1013485">
                  <a:moveTo>
                    <a:pt x="6005838" y="1013485"/>
                  </a:moveTo>
                  <a:lnTo>
                    <a:pt x="0" y="1013485"/>
                  </a:lnTo>
                  <a:lnTo>
                    <a:pt x="0" y="0"/>
                  </a:lnTo>
                  <a:lnTo>
                    <a:pt x="6005838" y="0"/>
                  </a:lnTo>
                  <a:lnTo>
                    <a:pt x="6005838" y="1013485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7518763" y="407194"/>
              <a:ext cx="6604000" cy="6604000"/>
              <a:chOff x="0" y="0"/>
              <a:chExt cx="1304494" cy="130449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04494" cy="1304494"/>
              </a:xfrm>
              <a:custGeom>
                <a:avLst/>
                <a:gdLst/>
                <a:ahLst/>
                <a:cxnLst/>
                <a:rect l="l" t="t" r="r" b="b"/>
                <a:pathLst>
                  <a:path w="1304494" h="1304494">
                    <a:moveTo>
                      <a:pt x="15631" y="0"/>
                    </a:moveTo>
                    <a:lnTo>
                      <a:pt x="1288863" y="0"/>
                    </a:lnTo>
                    <a:cubicBezTo>
                      <a:pt x="1297496" y="0"/>
                      <a:pt x="1304494" y="6998"/>
                      <a:pt x="1304494" y="15631"/>
                    </a:cubicBezTo>
                    <a:lnTo>
                      <a:pt x="1304494" y="1288863"/>
                    </a:lnTo>
                    <a:cubicBezTo>
                      <a:pt x="1304494" y="1293009"/>
                      <a:pt x="1302847" y="1296984"/>
                      <a:pt x="1299916" y="1299916"/>
                    </a:cubicBezTo>
                    <a:cubicBezTo>
                      <a:pt x="1296984" y="1302847"/>
                      <a:pt x="1293009" y="1304494"/>
                      <a:pt x="1288863" y="1304494"/>
                    </a:cubicBezTo>
                    <a:lnTo>
                      <a:pt x="15631" y="1304494"/>
                    </a:lnTo>
                    <a:cubicBezTo>
                      <a:pt x="11485" y="1304494"/>
                      <a:pt x="7509" y="1302847"/>
                      <a:pt x="4578" y="1299916"/>
                    </a:cubicBezTo>
                    <a:cubicBezTo>
                      <a:pt x="1647" y="1296984"/>
                      <a:pt x="0" y="1293009"/>
                      <a:pt x="0" y="1288863"/>
                    </a:cubicBezTo>
                    <a:lnTo>
                      <a:pt x="0" y="15631"/>
                    </a:lnTo>
                    <a:cubicBezTo>
                      <a:pt x="0" y="11485"/>
                      <a:pt x="1647" y="7509"/>
                      <a:pt x="4578" y="4578"/>
                    </a:cubicBezTo>
                    <a:cubicBezTo>
                      <a:pt x="7509" y="1647"/>
                      <a:pt x="11485" y="0"/>
                      <a:pt x="1563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 w="19050" cap="sq">
                <a:solidFill>
                  <a:srgbClr val="D1D1D1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1304494" cy="1390219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flipH="1" flipV="1">
              <a:off x="7518763" y="0"/>
              <a:ext cx="6005838" cy="1013485"/>
            </a:xfrm>
            <a:custGeom>
              <a:avLst/>
              <a:gdLst/>
              <a:ahLst/>
              <a:cxnLst/>
              <a:rect l="l" t="t" r="r" b="b"/>
              <a:pathLst>
                <a:path w="6005838" h="1013485">
                  <a:moveTo>
                    <a:pt x="6005838" y="1013485"/>
                  </a:moveTo>
                  <a:lnTo>
                    <a:pt x="0" y="1013485"/>
                  </a:lnTo>
                  <a:lnTo>
                    <a:pt x="0" y="0"/>
                  </a:lnTo>
                  <a:lnTo>
                    <a:pt x="6005838" y="0"/>
                  </a:lnTo>
                  <a:lnTo>
                    <a:pt x="6005838" y="1013485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15037163" y="407194"/>
              <a:ext cx="6604000" cy="6604000"/>
              <a:chOff x="0" y="0"/>
              <a:chExt cx="1304494" cy="130449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04494" cy="1304494"/>
              </a:xfrm>
              <a:custGeom>
                <a:avLst/>
                <a:gdLst/>
                <a:ahLst/>
                <a:cxnLst/>
                <a:rect l="l" t="t" r="r" b="b"/>
                <a:pathLst>
                  <a:path w="1304494" h="1304494">
                    <a:moveTo>
                      <a:pt x="15631" y="0"/>
                    </a:moveTo>
                    <a:lnTo>
                      <a:pt x="1288863" y="0"/>
                    </a:lnTo>
                    <a:cubicBezTo>
                      <a:pt x="1297496" y="0"/>
                      <a:pt x="1304494" y="6998"/>
                      <a:pt x="1304494" y="15631"/>
                    </a:cubicBezTo>
                    <a:lnTo>
                      <a:pt x="1304494" y="1288863"/>
                    </a:lnTo>
                    <a:cubicBezTo>
                      <a:pt x="1304494" y="1293009"/>
                      <a:pt x="1302847" y="1296984"/>
                      <a:pt x="1299916" y="1299916"/>
                    </a:cubicBezTo>
                    <a:cubicBezTo>
                      <a:pt x="1296984" y="1302847"/>
                      <a:pt x="1293009" y="1304494"/>
                      <a:pt x="1288863" y="1304494"/>
                    </a:cubicBezTo>
                    <a:lnTo>
                      <a:pt x="15631" y="1304494"/>
                    </a:lnTo>
                    <a:cubicBezTo>
                      <a:pt x="11485" y="1304494"/>
                      <a:pt x="7509" y="1302847"/>
                      <a:pt x="4578" y="1299916"/>
                    </a:cubicBezTo>
                    <a:cubicBezTo>
                      <a:pt x="1647" y="1296984"/>
                      <a:pt x="0" y="1293009"/>
                      <a:pt x="0" y="1288863"/>
                    </a:cubicBezTo>
                    <a:lnTo>
                      <a:pt x="0" y="15631"/>
                    </a:lnTo>
                    <a:cubicBezTo>
                      <a:pt x="0" y="11485"/>
                      <a:pt x="1647" y="7509"/>
                      <a:pt x="4578" y="4578"/>
                    </a:cubicBezTo>
                    <a:cubicBezTo>
                      <a:pt x="7509" y="1647"/>
                      <a:pt x="11485" y="0"/>
                      <a:pt x="1563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 w="19050" cap="sq">
                <a:solidFill>
                  <a:srgbClr val="D1D1D1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85725"/>
                <a:ext cx="1304494" cy="1390219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 flipH="1" flipV="1">
              <a:off x="15037163" y="0"/>
              <a:ext cx="6005838" cy="1013485"/>
            </a:xfrm>
            <a:custGeom>
              <a:avLst/>
              <a:gdLst/>
              <a:ahLst/>
              <a:cxnLst/>
              <a:rect l="l" t="t" r="r" b="b"/>
              <a:pathLst>
                <a:path w="6005838" h="1013485">
                  <a:moveTo>
                    <a:pt x="6005838" y="1013485"/>
                  </a:moveTo>
                  <a:lnTo>
                    <a:pt x="0" y="1013485"/>
                  </a:lnTo>
                  <a:lnTo>
                    <a:pt x="0" y="0"/>
                  </a:lnTo>
                  <a:lnTo>
                    <a:pt x="6005838" y="0"/>
                  </a:lnTo>
                  <a:lnTo>
                    <a:pt x="6005838" y="1013485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1575544"/>
              <a:ext cx="6604000" cy="4929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24"/>
                </a:lnSpc>
                <a:spcBef>
                  <a:spcPct val="0"/>
                </a:spcBef>
              </a:pPr>
              <a:r>
                <a:rPr lang="en-US" sz="3517">
                  <a:solidFill>
                    <a:srgbClr val="FE5716"/>
                  </a:solidFill>
                  <a:latin typeface="Liberation Sans Bold"/>
                </a:rPr>
                <a:t>Softwares </a:t>
              </a:r>
            </a:p>
            <a:p>
              <a:pPr algn="ctr">
                <a:lnSpc>
                  <a:spcPts val="4924"/>
                </a:lnSpc>
                <a:spcBef>
                  <a:spcPct val="0"/>
                </a:spcBef>
              </a:pPr>
              <a:r>
                <a:rPr lang="en-US" sz="3517">
                  <a:solidFill>
                    <a:srgbClr val="FE5716"/>
                  </a:solidFill>
                  <a:latin typeface="Liberation Sans Bold"/>
                </a:rPr>
                <a:t>are protected </a:t>
              </a:r>
            </a:p>
            <a:p>
              <a:pPr algn="ctr">
                <a:lnSpc>
                  <a:spcPts val="4924"/>
                </a:lnSpc>
                <a:spcBef>
                  <a:spcPct val="0"/>
                </a:spcBef>
              </a:pPr>
              <a:r>
                <a:rPr lang="en-US" sz="3517">
                  <a:solidFill>
                    <a:srgbClr val="FE5716"/>
                  </a:solidFill>
                  <a:latin typeface="Liberation Sans Bold"/>
                </a:rPr>
                <a:t>by copyright</a:t>
              </a:r>
            </a:p>
            <a:p>
              <a:pPr algn="ctr">
                <a:lnSpc>
                  <a:spcPts val="4924"/>
                </a:lnSpc>
                <a:spcBef>
                  <a:spcPct val="0"/>
                </a:spcBef>
              </a:pPr>
              <a:endParaRPr lang="en-US" sz="3517">
                <a:solidFill>
                  <a:srgbClr val="FE5716"/>
                </a:solidFill>
                <a:latin typeface="Liberation Sans Bold"/>
              </a:endParaRPr>
            </a:p>
            <a:p>
              <a:pPr algn="ctr">
                <a:lnSpc>
                  <a:spcPts val="4924"/>
                </a:lnSpc>
                <a:spcBef>
                  <a:spcPct val="0"/>
                </a:spcBef>
              </a:pPr>
              <a:r>
                <a:rPr lang="en-US" sz="3517">
                  <a:solidFill>
                    <a:srgbClr val="FE5716"/>
                  </a:solidFill>
                  <a:latin typeface="Liberation Sans Bold"/>
                </a:rPr>
                <a:t>(specific copyright adapted to softwares)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112000" y="3086407"/>
              <a:ext cx="7417526" cy="213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76"/>
                </a:lnSpc>
              </a:pPr>
              <a:r>
                <a:rPr lang="en-US" sz="3950">
                  <a:solidFill>
                    <a:srgbClr val="FE5716"/>
                  </a:solidFill>
                  <a:latin typeface="Liberation Sans Bold"/>
                </a:rPr>
                <a:t>No need </a:t>
              </a:r>
            </a:p>
            <a:p>
              <a:pPr algn="ctr">
                <a:lnSpc>
                  <a:spcPts val="6676"/>
                </a:lnSpc>
              </a:pPr>
              <a:r>
                <a:rPr lang="en-US" sz="3950">
                  <a:solidFill>
                    <a:srgbClr val="FE5716"/>
                  </a:solidFill>
                  <a:latin typeface="Liberation Sans Bold"/>
                </a:rPr>
                <a:t>to register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037526" y="2946907"/>
              <a:ext cx="6604000" cy="2647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46"/>
                </a:lnSpc>
              </a:pPr>
              <a:r>
                <a:rPr lang="en-US" sz="3517">
                  <a:solidFill>
                    <a:srgbClr val="FE5716"/>
                  </a:solidFill>
                  <a:latin typeface="Liberation Sans Bold"/>
                </a:rPr>
                <a:t>Softwares cannot </a:t>
              </a:r>
            </a:p>
            <a:p>
              <a:pPr algn="ctr">
                <a:lnSpc>
                  <a:spcPts val="5346"/>
                </a:lnSpc>
              </a:pPr>
              <a:r>
                <a:rPr lang="en-US" sz="3517">
                  <a:solidFill>
                    <a:srgbClr val="FE5716"/>
                  </a:solidFill>
                  <a:latin typeface="Liberation Sans Bold"/>
                </a:rPr>
                <a:t>be patented </a:t>
              </a:r>
            </a:p>
            <a:p>
              <a:pPr algn="ctr">
                <a:lnSpc>
                  <a:spcPts val="5346"/>
                </a:lnSpc>
              </a:pPr>
              <a:r>
                <a:rPr lang="en-US" sz="3517">
                  <a:solidFill>
                    <a:srgbClr val="FE5716"/>
                  </a:solidFill>
                  <a:latin typeface="Liberation Sans Bold"/>
                </a:rPr>
                <a:t>in France 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6302" y="9779789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8121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86100" cy="4784036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1A7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01162" y="3603602"/>
            <a:ext cx="3086100" cy="4784036"/>
            <a:chOff x="0" y="0"/>
            <a:chExt cx="812800" cy="12599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1A7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05986" y="3603602"/>
            <a:ext cx="3086100" cy="4784036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1A7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128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1A70"/>
                  </a:solidFill>
                  <a:latin typeface="Open Sauce Bold"/>
                </a:rPr>
                <a:t>Duration : </a:t>
              </a:r>
            </a:p>
            <a:p>
              <a:pPr algn="ctr">
                <a:lnSpc>
                  <a:spcPts val="3119"/>
                </a:lnSpc>
              </a:pPr>
              <a:endParaRPr lang="en-US" sz="2399">
                <a:solidFill>
                  <a:srgbClr val="001A70"/>
                </a:solidFill>
                <a:latin typeface="Open Sauce Bold"/>
              </a:endParaRPr>
            </a:p>
            <a:p>
              <a:pPr algn="ctr">
                <a:lnSpc>
                  <a:spcPts val="4103"/>
                </a:lnSpc>
              </a:pPr>
              <a:r>
                <a:rPr lang="en-US" sz="2399">
                  <a:solidFill>
                    <a:srgbClr val="FE5716"/>
                  </a:solidFill>
                  <a:latin typeface="Open Sauce Bold"/>
                </a:rPr>
                <a:t>20 years from its registration</a:t>
              </a:r>
            </a:p>
            <a:p>
              <a:pPr algn="ctr">
                <a:lnSpc>
                  <a:spcPts val="4103"/>
                </a:lnSpc>
              </a:pPr>
              <a:endParaRPr lang="en-US" sz="2399">
                <a:solidFill>
                  <a:srgbClr val="FE5716"/>
                </a:solidFill>
                <a:latin typeface="Open Sauce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00738" y="3603602"/>
            <a:ext cx="3086100" cy="4784036"/>
            <a:chOff x="0" y="0"/>
            <a:chExt cx="812800" cy="12599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1A7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75789" y="1200981"/>
            <a:ext cx="2115191" cy="2107259"/>
          </a:xfrm>
          <a:custGeom>
            <a:avLst/>
            <a:gdLst/>
            <a:ahLst/>
            <a:cxnLst/>
            <a:rect l="l" t="t" r="r" b="b"/>
            <a:pathLst>
              <a:path w="2115191" h="2107259">
                <a:moveTo>
                  <a:pt x="0" y="0"/>
                </a:moveTo>
                <a:lnTo>
                  <a:pt x="2115191" y="0"/>
                </a:lnTo>
                <a:lnTo>
                  <a:pt x="2115191" y="2107259"/>
                </a:lnTo>
                <a:lnTo>
                  <a:pt x="0" y="21072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690980" y="1635636"/>
            <a:ext cx="10906040" cy="128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74"/>
              </a:lnSpc>
              <a:spcBef>
                <a:spcPct val="0"/>
              </a:spcBef>
            </a:pPr>
            <a:r>
              <a:rPr lang="en-US" sz="7445" spc="59">
                <a:solidFill>
                  <a:srgbClr val="FE5716"/>
                </a:solidFill>
                <a:latin typeface="Liberation Sans Bold"/>
              </a:rPr>
              <a:t>PATENTS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72506" y="3826139"/>
            <a:ext cx="3109131" cy="431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424">
                <a:solidFill>
                  <a:srgbClr val="001A70"/>
                </a:solidFill>
                <a:latin typeface="Liberation Sans Bold"/>
              </a:rPr>
              <a:t>An innovation can be patented if :</a:t>
            </a:r>
          </a:p>
          <a:p>
            <a:pPr>
              <a:lnSpc>
                <a:spcPts val="3394"/>
              </a:lnSpc>
              <a:spcBef>
                <a:spcPct val="0"/>
              </a:spcBef>
            </a:pPr>
            <a:endParaRPr lang="en-US" sz="2424">
              <a:solidFill>
                <a:srgbClr val="001A70"/>
              </a:solidFill>
              <a:latin typeface="Liberation Sans Bold"/>
            </a:endParaRPr>
          </a:p>
          <a:p>
            <a:pPr marL="523505" lvl="1" indent="-261753">
              <a:lnSpc>
                <a:spcPts val="3394"/>
              </a:lnSpc>
              <a:spcBef>
                <a:spcPct val="0"/>
              </a:spcBef>
              <a:buFont typeface="Arial"/>
              <a:buChar char="•"/>
            </a:pPr>
            <a:r>
              <a:rPr lang="en-US" sz="2424">
                <a:solidFill>
                  <a:srgbClr val="FE5716"/>
                </a:solidFill>
                <a:latin typeface="Liberation Sans Bold"/>
              </a:rPr>
              <a:t>It is new</a:t>
            </a:r>
          </a:p>
          <a:p>
            <a:pPr>
              <a:lnSpc>
                <a:spcPts val="3394"/>
              </a:lnSpc>
              <a:spcBef>
                <a:spcPct val="0"/>
              </a:spcBef>
            </a:pPr>
            <a:endParaRPr lang="en-US" sz="2424">
              <a:solidFill>
                <a:srgbClr val="FE5716"/>
              </a:solidFill>
              <a:latin typeface="Liberation Sans Bold"/>
            </a:endParaRPr>
          </a:p>
          <a:p>
            <a:pPr marL="523505" lvl="1" indent="-261753">
              <a:lnSpc>
                <a:spcPts val="3394"/>
              </a:lnSpc>
              <a:spcBef>
                <a:spcPct val="0"/>
              </a:spcBef>
              <a:buFont typeface="Arial"/>
              <a:buChar char="•"/>
            </a:pPr>
            <a:r>
              <a:rPr lang="en-US" sz="2424">
                <a:solidFill>
                  <a:srgbClr val="FE5716"/>
                </a:solidFill>
                <a:latin typeface="Liberation Sans Bold"/>
              </a:rPr>
              <a:t>There is an inventive step</a:t>
            </a:r>
          </a:p>
          <a:p>
            <a:pPr>
              <a:lnSpc>
                <a:spcPts val="3394"/>
              </a:lnSpc>
              <a:spcBef>
                <a:spcPct val="0"/>
              </a:spcBef>
            </a:pPr>
            <a:endParaRPr lang="en-US" sz="2424">
              <a:solidFill>
                <a:srgbClr val="FE5716"/>
              </a:solidFill>
              <a:latin typeface="Liberation Sans Bold"/>
            </a:endParaRPr>
          </a:p>
          <a:p>
            <a:pPr marL="523505" lvl="1" indent="-261753">
              <a:lnSpc>
                <a:spcPts val="3394"/>
              </a:lnSpc>
              <a:spcBef>
                <a:spcPct val="0"/>
              </a:spcBef>
              <a:buFont typeface="Arial"/>
              <a:buChar char="•"/>
            </a:pPr>
            <a:r>
              <a:rPr lang="en-US" sz="2424">
                <a:solidFill>
                  <a:srgbClr val="FE5716"/>
                </a:solidFill>
                <a:latin typeface="Liberation Sans Bold"/>
              </a:rPr>
              <a:t>It is suitable for industrial activity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28165" y="4425805"/>
            <a:ext cx="2831246" cy="254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>
                <a:solidFill>
                  <a:srgbClr val="001A70"/>
                </a:solidFill>
                <a:latin typeface="Liberation Sans Bold"/>
              </a:rPr>
              <a:t>What can not be patented :</a:t>
            </a:r>
          </a:p>
          <a:p>
            <a:pPr algn="ctr">
              <a:lnSpc>
                <a:spcPts val="2684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Liberation Sans Bold"/>
              </a:rPr>
              <a:t> </a:t>
            </a:r>
          </a:p>
          <a:p>
            <a:pPr marL="543534" lvl="1" indent="-271767">
              <a:lnSpc>
                <a:spcPts val="3524"/>
              </a:lnSpc>
              <a:spcBef>
                <a:spcPct val="0"/>
              </a:spcBef>
              <a:buFont typeface="Arial"/>
              <a:buChar char="•"/>
            </a:pPr>
            <a:r>
              <a:rPr lang="en-US" sz="2517">
                <a:solidFill>
                  <a:srgbClr val="FE5716"/>
                </a:solidFill>
                <a:latin typeface="Liberation Sans Bold"/>
              </a:rPr>
              <a:t>methods</a:t>
            </a:r>
          </a:p>
          <a:p>
            <a:pPr marL="543534" lvl="1" indent="-271767">
              <a:lnSpc>
                <a:spcPts val="3524"/>
              </a:lnSpc>
              <a:spcBef>
                <a:spcPct val="0"/>
              </a:spcBef>
              <a:buFont typeface="Arial"/>
              <a:buChar char="•"/>
            </a:pPr>
            <a:r>
              <a:rPr lang="en-US" sz="2517">
                <a:solidFill>
                  <a:srgbClr val="FE5716"/>
                </a:solidFill>
                <a:latin typeface="Liberation Sans Bold"/>
              </a:rPr>
              <a:t>aesthetic creations, …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05938" y="4215642"/>
            <a:ext cx="2831246" cy="394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1A70"/>
                </a:solidFill>
                <a:latin typeface="Liberation Sans Bold"/>
              </a:rPr>
              <a:t>Registration in an office, registration in each country </a:t>
            </a:r>
          </a:p>
          <a:p>
            <a:pPr algn="ctr">
              <a:lnSpc>
                <a:spcPts val="3524"/>
              </a:lnSpc>
            </a:pPr>
            <a:endParaRPr lang="en-US" sz="2517">
              <a:solidFill>
                <a:srgbClr val="001A70"/>
              </a:solidFill>
              <a:latin typeface="Liberation Sans Bold"/>
            </a:endParaRPr>
          </a:p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FE5716"/>
                </a:solidFill>
                <a:latin typeface="Liberation Sans Bold"/>
              </a:rPr>
              <a:t>(national title, exception : unitary patent in Europe)</a:t>
            </a:r>
          </a:p>
          <a:p>
            <a:pPr>
              <a:lnSpc>
                <a:spcPts val="3524"/>
              </a:lnSpc>
              <a:spcBef>
                <a:spcPct val="0"/>
              </a:spcBef>
            </a:pPr>
            <a:endParaRPr lang="en-US" sz="2517">
              <a:solidFill>
                <a:srgbClr val="FE5716"/>
              </a:solidFill>
              <a:latin typeface="Liberation Sans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627234" y="1200981"/>
            <a:ext cx="2115191" cy="2107259"/>
          </a:xfrm>
          <a:custGeom>
            <a:avLst/>
            <a:gdLst/>
            <a:ahLst/>
            <a:cxnLst/>
            <a:rect l="l" t="t" r="r" b="b"/>
            <a:pathLst>
              <a:path w="2115191" h="2107259">
                <a:moveTo>
                  <a:pt x="0" y="0"/>
                </a:moveTo>
                <a:lnTo>
                  <a:pt x="2115190" y="0"/>
                </a:lnTo>
                <a:lnTo>
                  <a:pt x="2115190" y="2107259"/>
                </a:lnTo>
                <a:lnTo>
                  <a:pt x="0" y="21072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6302" y="9779789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599743" y="-3597730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9847" y="1491824"/>
            <a:ext cx="4595005" cy="3573491"/>
            <a:chOff x="0" y="0"/>
            <a:chExt cx="1210207" cy="9411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45976" y="150403"/>
            <a:ext cx="13596047" cy="184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1"/>
              </a:lnSpc>
            </a:pPr>
            <a:r>
              <a:rPr lang="en-US" sz="5283" spc="184">
                <a:solidFill>
                  <a:srgbClr val="001A70"/>
                </a:solidFill>
                <a:latin typeface="Liberation Sans Bold"/>
              </a:rPr>
              <a:t>TRADE MARKS / DOMAIN NAMES</a:t>
            </a:r>
          </a:p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endParaRPr lang="en-US" sz="5283" spc="184">
              <a:solidFill>
                <a:srgbClr val="001A70"/>
              </a:solidFill>
              <a:latin typeface="Liberatio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936188" y="1413640"/>
            <a:ext cx="157787" cy="156369"/>
            <a:chOff x="0" y="0"/>
            <a:chExt cx="320400" cy="317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963579" y="1413640"/>
            <a:ext cx="1047779" cy="1124013"/>
            <a:chOff x="0" y="0"/>
            <a:chExt cx="2127600" cy="228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FE571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826266" y="1570009"/>
            <a:ext cx="4595005" cy="3573491"/>
            <a:chOff x="0" y="0"/>
            <a:chExt cx="1210207" cy="9411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40880" y="1413640"/>
            <a:ext cx="157787" cy="156369"/>
            <a:chOff x="0" y="0"/>
            <a:chExt cx="320400" cy="317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068271" y="1413640"/>
            <a:ext cx="1047779" cy="1124013"/>
            <a:chOff x="0" y="0"/>
            <a:chExt cx="2127600" cy="228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FE571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935621" y="1570009"/>
            <a:ext cx="4595005" cy="3573491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50235" y="1413640"/>
            <a:ext cx="157787" cy="156369"/>
            <a:chOff x="0" y="0"/>
            <a:chExt cx="320400" cy="317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177626" y="1413640"/>
            <a:ext cx="1047779" cy="1124013"/>
            <a:chOff x="0" y="0"/>
            <a:chExt cx="2127600" cy="228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FE5716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4368020" y="5622748"/>
            <a:ext cx="4595005" cy="3573491"/>
            <a:chOff x="0" y="0"/>
            <a:chExt cx="1210207" cy="94116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21355" y="5544563"/>
            <a:ext cx="157787" cy="156369"/>
            <a:chOff x="0" y="0"/>
            <a:chExt cx="320400" cy="31752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4552470" y="5544563"/>
            <a:ext cx="1047779" cy="1124013"/>
            <a:chOff x="0" y="0"/>
            <a:chExt cx="2127600" cy="2282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FE5716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9144000" y="5684809"/>
            <a:ext cx="4595005" cy="3573491"/>
            <a:chOff x="0" y="0"/>
            <a:chExt cx="1210207" cy="94116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358614" y="5528440"/>
            <a:ext cx="157787" cy="156369"/>
            <a:chOff x="0" y="0"/>
            <a:chExt cx="320400" cy="31752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9386006" y="5528440"/>
            <a:ext cx="1047779" cy="1124013"/>
            <a:chOff x="0" y="0"/>
            <a:chExt cx="2127600" cy="2282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FE5716"/>
            </a:solidFill>
          </p:spPr>
        </p:sp>
      </p:grpSp>
      <p:sp>
        <p:nvSpPr>
          <p:cNvPr id="42" name="Freeform 42"/>
          <p:cNvSpPr/>
          <p:nvPr/>
        </p:nvSpPr>
        <p:spPr>
          <a:xfrm>
            <a:off x="14158105" y="6157888"/>
            <a:ext cx="2713693" cy="2035269"/>
          </a:xfrm>
          <a:custGeom>
            <a:avLst/>
            <a:gdLst/>
            <a:ahLst/>
            <a:cxnLst/>
            <a:rect l="l" t="t" r="r" b="b"/>
            <a:pathLst>
              <a:path w="2713693" h="2035269">
                <a:moveTo>
                  <a:pt x="0" y="0"/>
                </a:moveTo>
                <a:lnTo>
                  <a:pt x="2713693" y="0"/>
                </a:lnTo>
                <a:lnTo>
                  <a:pt x="2713693" y="2035269"/>
                </a:lnTo>
                <a:lnTo>
                  <a:pt x="0" y="2035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5533817" y="7695392"/>
            <a:ext cx="2754183" cy="2754183"/>
          </a:xfrm>
          <a:custGeom>
            <a:avLst/>
            <a:gdLst/>
            <a:ahLst/>
            <a:cxnLst/>
            <a:rect l="l" t="t" r="r" b="b"/>
            <a:pathLst>
              <a:path w="2754183" h="2754183">
                <a:moveTo>
                  <a:pt x="0" y="0"/>
                </a:moveTo>
                <a:lnTo>
                  <a:pt x="2754183" y="0"/>
                </a:lnTo>
                <a:lnTo>
                  <a:pt x="2754183" y="2754183"/>
                </a:lnTo>
                <a:lnTo>
                  <a:pt x="0" y="2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524826" y="6757277"/>
            <a:ext cx="2877507" cy="2877507"/>
          </a:xfrm>
          <a:custGeom>
            <a:avLst/>
            <a:gdLst/>
            <a:ahLst/>
            <a:cxnLst/>
            <a:rect l="l" t="t" r="r" b="b"/>
            <a:pathLst>
              <a:path w="2877507" h="2877507">
                <a:moveTo>
                  <a:pt x="0" y="0"/>
                </a:moveTo>
                <a:lnTo>
                  <a:pt x="2877507" y="0"/>
                </a:lnTo>
                <a:lnTo>
                  <a:pt x="2877507" y="2877507"/>
                </a:lnTo>
                <a:lnTo>
                  <a:pt x="0" y="2877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2213848" y="2182082"/>
            <a:ext cx="3847004" cy="313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Trade mark </a:t>
            </a: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is a </a:t>
            </a: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sign to </a:t>
            </a: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distinguish products and services</a:t>
            </a:r>
          </a:p>
          <a:p>
            <a:pPr marL="0" lvl="1" indent="0" algn="ctr">
              <a:lnSpc>
                <a:spcPts val="3544"/>
              </a:lnSpc>
              <a:spcBef>
                <a:spcPct val="0"/>
              </a:spcBef>
            </a:pPr>
            <a:endParaRPr lang="en-US" sz="2568" spc="251">
              <a:solidFill>
                <a:srgbClr val="001A70"/>
              </a:solidFill>
              <a:latin typeface="Liberation Sans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8013310" y="2182082"/>
            <a:ext cx="2745392" cy="272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It cannot be descriptive </a:t>
            </a: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and </a:t>
            </a: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must be available</a:t>
            </a:r>
          </a:p>
          <a:p>
            <a:pPr marL="0" lvl="1" indent="0" algn="ctr">
              <a:lnSpc>
                <a:spcPts val="3958"/>
              </a:lnSpc>
              <a:spcBef>
                <a:spcPct val="0"/>
              </a:spcBef>
            </a:pPr>
            <a:endParaRPr lang="en-US" sz="2568" spc="251">
              <a:solidFill>
                <a:srgbClr val="001A70"/>
              </a:solidFill>
              <a:latin typeface="Liberation Sans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3150235" y="2480503"/>
            <a:ext cx="2969711" cy="223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Registration </a:t>
            </a: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in a </a:t>
            </a: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national office, national title</a:t>
            </a:r>
          </a:p>
          <a:p>
            <a:pPr marL="0" lvl="1" indent="0" algn="ctr">
              <a:lnSpc>
                <a:spcPts val="3544"/>
              </a:lnSpc>
              <a:spcBef>
                <a:spcPct val="0"/>
              </a:spcBef>
            </a:pPr>
            <a:endParaRPr lang="en-US" sz="2568" spc="251">
              <a:solidFill>
                <a:srgbClr val="001A70"/>
              </a:solidFill>
              <a:latin typeface="Liberation Sans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5295488" y="6100738"/>
            <a:ext cx="2745392" cy="313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Duration : </a:t>
            </a:r>
          </a:p>
          <a:p>
            <a:pPr algn="ctr">
              <a:lnSpc>
                <a:spcPts val="3544"/>
              </a:lnSpc>
            </a:pPr>
            <a:endParaRPr lang="en-US" sz="2568" spc="251">
              <a:solidFill>
                <a:srgbClr val="001A70"/>
              </a:solidFill>
              <a:latin typeface="Liberation Sans Bold"/>
            </a:endParaRP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10 years, </a:t>
            </a: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can be renewed indefinitely.</a:t>
            </a:r>
          </a:p>
          <a:p>
            <a:pPr marL="0" lvl="1" indent="0" algn="ctr">
              <a:lnSpc>
                <a:spcPts val="3544"/>
              </a:lnSpc>
              <a:spcBef>
                <a:spcPct val="0"/>
              </a:spcBef>
            </a:pPr>
            <a:endParaRPr lang="en-US" sz="2568" spc="251">
              <a:solidFill>
                <a:srgbClr val="001A70"/>
              </a:solidFill>
              <a:latin typeface="Liberation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0027276" y="5876900"/>
            <a:ext cx="3122959" cy="357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Domain </a:t>
            </a: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names : </a:t>
            </a:r>
          </a:p>
          <a:p>
            <a:pPr algn="ctr">
              <a:lnSpc>
                <a:spcPts val="3544"/>
              </a:lnSpc>
            </a:pPr>
            <a:endParaRPr lang="en-US" sz="2568" spc="251">
              <a:solidFill>
                <a:srgbClr val="001A70"/>
              </a:solidFill>
              <a:latin typeface="Liberation Sans Bold"/>
            </a:endParaRP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can be an obstacle to the registration </a:t>
            </a:r>
          </a:p>
          <a:p>
            <a:pPr algn="ctr">
              <a:lnSpc>
                <a:spcPts val="3544"/>
              </a:lnSpc>
            </a:pPr>
            <a:r>
              <a:rPr lang="en-US" sz="2568" spc="251">
                <a:solidFill>
                  <a:srgbClr val="001A70"/>
                </a:solidFill>
                <a:latin typeface="Liberation Sans Bold"/>
              </a:rPr>
              <a:t>of a trade mark</a:t>
            </a:r>
          </a:p>
          <a:p>
            <a:pPr marL="0" lvl="1" indent="0" algn="ctr">
              <a:lnSpc>
                <a:spcPts val="3544"/>
              </a:lnSpc>
              <a:spcBef>
                <a:spcPct val="0"/>
              </a:spcBef>
            </a:pPr>
            <a:endParaRPr lang="en-US" sz="2568" spc="251">
              <a:solidFill>
                <a:srgbClr val="001A70"/>
              </a:solidFill>
              <a:latin typeface="Liberation Sans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86302" y="9779789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15878" y="1796840"/>
            <a:ext cx="8867851" cy="217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58"/>
              </a:lnSpc>
              <a:spcBef>
                <a:spcPct val="0"/>
              </a:spcBef>
            </a:pPr>
            <a:r>
              <a:rPr lang="en-US" sz="13965">
                <a:solidFill>
                  <a:srgbClr val="001A70"/>
                </a:solidFill>
                <a:latin typeface="Liberation Sans Bold"/>
              </a:rPr>
              <a:t>Quiz Time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610980" y="0"/>
            <a:ext cx="8009748" cy="10869857"/>
            <a:chOff x="0" y="0"/>
            <a:chExt cx="2109563" cy="28628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563" cy="2862843"/>
            </a:xfrm>
            <a:custGeom>
              <a:avLst/>
              <a:gdLst/>
              <a:ahLst/>
              <a:cxnLst/>
              <a:rect l="l" t="t" r="r" b="b"/>
              <a:pathLst>
                <a:path w="2109563" h="2862843">
                  <a:moveTo>
                    <a:pt x="0" y="0"/>
                  </a:moveTo>
                  <a:lnTo>
                    <a:pt x="2109563" y="0"/>
                  </a:lnTo>
                  <a:lnTo>
                    <a:pt x="2109563" y="2862843"/>
                  </a:lnTo>
                  <a:lnTo>
                    <a:pt x="0" y="28628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563" cy="2900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922506" y="-603000"/>
            <a:ext cx="8632800" cy="10890000"/>
            <a:chOff x="0" y="0"/>
            <a:chExt cx="11510400" cy="14520000"/>
          </a:xfrm>
        </p:grpSpPr>
        <p:sp>
          <p:nvSpPr>
            <p:cNvPr id="7" name="Freeform 7"/>
            <p:cNvSpPr/>
            <p:nvPr/>
          </p:nvSpPr>
          <p:spPr>
            <a:xfrm rot="-5400000">
              <a:off x="-1504800" y="1504800"/>
              <a:ext cx="14520000" cy="11510400"/>
            </a:xfrm>
            <a:custGeom>
              <a:avLst/>
              <a:gdLst/>
              <a:ahLst/>
              <a:cxnLst/>
              <a:rect l="l" t="t" r="r" b="b"/>
              <a:pathLst>
                <a:path w="14520000" h="11510400">
                  <a:moveTo>
                    <a:pt x="0" y="0"/>
                  </a:moveTo>
                  <a:lnTo>
                    <a:pt x="14520000" y="0"/>
                  </a:lnTo>
                  <a:lnTo>
                    <a:pt x="14520000" y="11510400"/>
                  </a:lnTo>
                  <a:lnTo>
                    <a:pt x="0" y="1151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-1315520" y="5147004"/>
              <a:ext cx="14520000" cy="4225992"/>
            </a:xfrm>
            <a:custGeom>
              <a:avLst/>
              <a:gdLst/>
              <a:ahLst/>
              <a:cxnLst/>
              <a:rect l="l" t="t" r="r" b="b"/>
              <a:pathLst>
                <a:path w="14520000" h="4225992">
                  <a:moveTo>
                    <a:pt x="0" y="0"/>
                  </a:moveTo>
                  <a:lnTo>
                    <a:pt x="14519999" y="0"/>
                  </a:lnTo>
                  <a:lnTo>
                    <a:pt x="14519999" y="4225992"/>
                  </a:lnTo>
                  <a:lnTo>
                    <a:pt x="0" y="4225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90760" b="-8161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782712" y="4803900"/>
            <a:ext cx="693418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00"/>
              </a:lnSpc>
              <a:spcBef>
                <a:spcPct val="0"/>
              </a:spcBef>
            </a:pPr>
            <a:r>
              <a:rPr lang="en-US" sz="7166">
                <a:solidFill>
                  <a:srgbClr val="001A70"/>
                </a:solidFill>
                <a:latin typeface="Liberation Sans Bold"/>
              </a:rPr>
              <a:t>TRADE MARKS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18678" y="9688020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5132" y="-6370600"/>
            <a:ext cx="19494482" cy="8903035"/>
            <a:chOff x="0" y="0"/>
            <a:chExt cx="5134349" cy="2344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4349" cy="2344832"/>
            </a:xfrm>
            <a:custGeom>
              <a:avLst/>
              <a:gdLst/>
              <a:ahLst/>
              <a:cxnLst/>
              <a:rect l="l" t="t" r="r" b="b"/>
              <a:pathLst>
                <a:path w="5134349" h="2344832">
                  <a:moveTo>
                    <a:pt x="0" y="0"/>
                  </a:moveTo>
                  <a:lnTo>
                    <a:pt x="5134349" y="0"/>
                  </a:lnTo>
                  <a:lnTo>
                    <a:pt x="5134349" y="2344832"/>
                  </a:lnTo>
                  <a:lnTo>
                    <a:pt x="0" y="2344832"/>
                  </a:lnTo>
                  <a:close/>
                </a:path>
              </a:pathLst>
            </a:custGeom>
            <a:solidFill>
              <a:srgbClr val="FF86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34349" cy="2382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3633301" y="-1763182"/>
            <a:ext cx="2413300" cy="4838697"/>
          </a:xfrm>
          <a:custGeom>
            <a:avLst/>
            <a:gdLst/>
            <a:ahLst/>
            <a:cxnLst/>
            <a:rect l="l" t="t" r="r" b="b"/>
            <a:pathLst>
              <a:path w="2413300" h="4838697">
                <a:moveTo>
                  <a:pt x="0" y="0"/>
                </a:moveTo>
                <a:lnTo>
                  <a:pt x="2413300" y="0"/>
                </a:lnTo>
                <a:lnTo>
                  <a:pt x="2413300" y="4838697"/>
                </a:lnTo>
                <a:lnTo>
                  <a:pt x="0" y="483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2097116"/>
            <a:ext cx="18288000" cy="4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5"/>
              </a:lnSpc>
            </a:pPr>
            <a:endParaRPr/>
          </a:p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sz="3275">
                <a:solidFill>
                  <a:srgbClr val="001A70"/>
                </a:solidFill>
                <a:latin typeface="Liberation Sans Bold"/>
              </a:rPr>
              <a:t>The followings are prohibited, unless authorized by the trademark owner :</a:t>
            </a:r>
          </a:p>
          <a:p>
            <a:pPr algn="ctr">
              <a:lnSpc>
                <a:spcPts val="4445"/>
              </a:lnSpc>
              <a:spcBef>
                <a:spcPct val="0"/>
              </a:spcBef>
            </a:pPr>
            <a:endParaRPr lang="en-US" sz="3275">
              <a:solidFill>
                <a:srgbClr val="001A70"/>
              </a:solidFill>
              <a:latin typeface="Liberation Sans Bold"/>
            </a:endParaRPr>
          </a:p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001A70"/>
                </a:solidFill>
                <a:latin typeface="Liberation Sans Bold"/>
              </a:rPr>
              <a:t>         Identical (or quasi-identical) reproduction of a trademark for products or services identical or similar to those designated in its registration.</a:t>
            </a:r>
          </a:p>
          <a:p>
            <a:pPr algn="ctr">
              <a:lnSpc>
                <a:spcPts val="3465"/>
              </a:lnSpc>
              <a:spcBef>
                <a:spcPct val="0"/>
              </a:spcBef>
            </a:pPr>
            <a:endParaRPr lang="en-US" sz="2475">
              <a:solidFill>
                <a:srgbClr val="001A70"/>
              </a:solidFill>
              <a:latin typeface="Liberation Sans Bold"/>
            </a:endParaRPr>
          </a:p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001A70"/>
                </a:solidFill>
                <a:latin typeface="Liberation Sans Bold"/>
              </a:rPr>
              <a:t> Imitation of a trademark for identical or similar products or services</a:t>
            </a:r>
          </a:p>
          <a:p>
            <a:pPr>
              <a:lnSpc>
                <a:spcPts val="3465"/>
              </a:lnSpc>
              <a:spcBef>
                <a:spcPct val="0"/>
              </a:spcBef>
            </a:pPr>
            <a:endParaRPr lang="en-US" sz="2475">
              <a:solidFill>
                <a:srgbClr val="001A70"/>
              </a:solidFill>
              <a:latin typeface="Liberation Sans Bold"/>
            </a:endParaRPr>
          </a:p>
          <a:p>
            <a:pPr>
              <a:lnSpc>
                <a:spcPts val="3465"/>
              </a:lnSpc>
              <a:spcBef>
                <a:spcPct val="0"/>
              </a:spcBef>
            </a:pPr>
            <a:endParaRPr lang="en-US" sz="2475">
              <a:solidFill>
                <a:srgbClr val="001A70"/>
              </a:solidFill>
              <a:latin typeface="Liberation Sa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90649" y="3689950"/>
            <a:ext cx="826937" cy="826937"/>
          </a:xfrm>
          <a:custGeom>
            <a:avLst/>
            <a:gdLst/>
            <a:ahLst/>
            <a:cxnLst/>
            <a:rect l="l" t="t" r="r" b="b"/>
            <a:pathLst>
              <a:path w="826937" h="826937">
                <a:moveTo>
                  <a:pt x="0" y="0"/>
                </a:moveTo>
                <a:lnTo>
                  <a:pt x="826937" y="0"/>
                </a:lnTo>
                <a:lnTo>
                  <a:pt x="826937" y="826938"/>
                </a:lnTo>
                <a:lnTo>
                  <a:pt x="0" y="826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69412" y="4995608"/>
            <a:ext cx="826937" cy="826937"/>
          </a:xfrm>
          <a:custGeom>
            <a:avLst/>
            <a:gdLst/>
            <a:ahLst/>
            <a:cxnLst/>
            <a:rect l="l" t="t" r="r" b="b"/>
            <a:pathLst>
              <a:path w="826937" h="826937">
                <a:moveTo>
                  <a:pt x="0" y="0"/>
                </a:moveTo>
                <a:lnTo>
                  <a:pt x="826937" y="0"/>
                </a:lnTo>
                <a:lnTo>
                  <a:pt x="826937" y="826938"/>
                </a:lnTo>
                <a:lnTo>
                  <a:pt x="0" y="826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5400000">
            <a:off x="8851900" y="-3177498"/>
            <a:ext cx="584200" cy="18288000"/>
            <a:chOff x="0" y="0"/>
            <a:chExt cx="153863" cy="4816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863" cy="4816592"/>
            </a:xfrm>
            <a:custGeom>
              <a:avLst/>
              <a:gdLst/>
              <a:ahLst/>
              <a:cxnLst/>
              <a:rect l="l" t="t" r="r" b="b"/>
              <a:pathLst>
                <a:path w="153863" h="4816592">
                  <a:moveTo>
                    <a:pt x="0" y="0"/>
                  </a:moveTo>
                  <a:lnTo>
                    <a:pt x="153863" y="0"/>
                  </a:lnTo>
                  <a:lnTo>
                    <a:pt x="153863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3863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605517"/>
            <a:ext cx="998690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1A70"/>
                </a:solidFill>
                <a:latin typeface="Liberation Sans Bold"/>
              </a:rPr>
              <a:t>MAIN PRINCIPLES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2259" y="6405578"/>
            <a:ext cx="16230600" cy="349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001A70"/>
                </a:solidFill>
                <a:latin typeface="Liberation Sans Bold"/>
              </a:rPr>
              <a:t>The assessment of the risk of confusion between two signs is based on the overall impression produced by the trademarks in question, taking into account the distinctive and dominant elements.</a:t>
            </a:r>
          </a:p>
          <a:p>
            <a:pPr algn="ctr">
              <a:lnSpc>
                <a:spcPts val="3465"/>
              </a:lnSpc>
              <a:spcBef>
                <a:spcPct val="0"/>
              </a:spcBef>
            </a:pPr>
            <a:endParaRPr lang="en-US" sz="2475">
              <a:solidFill>
                <a:srgbClr val="001A70"/>
              </a:solidFill>
              <a:latin typeface="Liberation Sans Bold"/>
            </a:endParaRPr>
          </a:p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001A70"/>
                </a:solidFill>
                <a:latin typeface="Liberation Sans Bold"/>
              </a:rPr>
              <a:t>The risk of confusion is heightened when the earlier trademark possesses a high degree of distinctiveness due to its broad familiarity in the relevant field.</a:t>
            </a:r>
          </a:p>
          <a:p>
            <a:pPr algn="ctr">
              <a:lnSpc>
                <a:spcPts val="3465"/>
              </a:lnSpc>
              <a:spcBef>
                <a:spcPct val="0"/>
              </a:spcBef>
            </a:pPr>
            <a:endParaRPr lang="en-US" sz="2475">
              <a:solidFill>
                <a:srgbClr val="001A70"/>
              </a:solidFill>
              <a:latin typeface="Liberation Sans Bold"/>
            </a:endParaRPr>
          </a:p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001A70"/>
                </a:solidFill>
                <a:latin typeface="Liberation Sans Bold"/>
              </a:rPr>
              <a:t>A low degree of similarity between the designated goods or services may be offset by a high degree of similarity between the trademarks, and vice versa.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4091" y="7613076"/>
            <a:ext cx="702718" cy="702718"/>
          </a:xfrm>
          <a:custGeom>
            <a:avLst/>
            <a:gdLst/>
            <a:ahLst/>
            <a:cxnLst/>
            <a:rect l="l" t="t" r="r" b="b"/>
            <a:pathLst>
              <a:path w="702718" h="702718">
                <a:moveTo>
                  <a:pt x="0" y="0"/>
                </a:moveTo>
                <a:lnTo>
                  <a:pt x="702718" y="0"/>
                </a:lnTo>
                <a:lnTo>
                  <a:pt x="702718" y="702718"/>
                </a:lnTo>
                <a:lnTo>
                  <a:pt x="0" y="702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4091" y="8906941"/>
            <a:ext cx="702718" cy="702718"/>
          </a:xfrm>
          <a:custGeom>
            <a:avLst/>
            <a:gdLst/>
            <a:ahLst/>
            <a:cxnLst/>
            <a:rect l="l" t="t" r="r" b="b"/>
            <a:pathLst>
              <a:path w="702718" h="702718">
                <a:moveTo>
                  <a:pt x="0" y="0"/>
                </a:moveTo>
                <a:lnTo>
                  <a:pt x="702718" y="0"/>
                </a:lnTo>
                <a:lnTo>
                  <a:pt x="702718" y="702718"/>
                </a:lnTo>
                <a:lnTo>
                  <a:pt x="0" y="702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4091" y="6327167"/>
            <a:ext cx="702718" cy="702718"/>
          </a:xfrm>
          <a:custGeom>
            <a:avLst/>
            <a:gdLst/>
            <a:ahLst/>
            <a:cxnLst/>
            <a:rect l="l" t="t" r="r" b="b"/>
            <a:pathLst>
              <a:path w="702718" h="702718">
                <a:moveTo>
                  <a:pt x="0" y="0"/>
                </a:moveTo>
                <a:lnTo>
                  <a:pt x="702718" y="0"/>
                </a:lnTo>
                <a:lnTo>
                  <a:pt x="702718" y="702718"/>
                </a:lnTo>
                <a:lnTo>
                  <a:pt x="0" y="702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629087" y="9841230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87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3157958"/>
            <a:ext cx="3857271" cy="244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3"/>
              </a:lnSpc>
            </a:pPr>
            <a:r>
              <a:rPr lang="en-US" sz="2352">
                <a:solidFill>
                  <a:srgbClr val="5A919B"/>
                </a:solidFill>
                <a:latin typeface="Montserrat"/>
              </a:rPr>
              <a:t>Lorem ipsum dolor sit amet, consectetur adipiscing elit. Donec semper massa urna, at pharetra augue tincidunt non.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712935" y="1783112"/>
            <a:ext cx="4668865" cy="1679092"/>
            <a:chOff x="0" y="0"/>
            <a:chExt cx="1331162" cy="4787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1162" cy="478734"/>
            </a:xfrm>
            <a:custGeom>
              <a:avLst/>
              <a:gdLst/>
              <a:ahLst/>
              <a:cxnLst/>
              <a:rect l="l" t="t" r="r" b="b"/>
              <a:pathLst>
                <a:path w="1331162" h="478734">
                  <a:moveTo>
                    <a:pt x="84568" y="0"/>
                  </a:moveTo>
                  <a:lnTo>
                    <a:pt x="1246593" y="0"/>
                  </a:lnTo>
                  <a:cubicBezTo>
                    <a:pt x="1293299" y="0"/>
                    <a:pt x="1331162" y="37863"/>
                    <a:pt x="1331162" y="84568"/>
                  </a:cubicBezTo>
                  <a:lnTo>
                    <a:pt x="1331162" y="394165"/>
                  </a:lnTo>
                  <a:cubicBezTo>
                    <a:pt x="1331162" y="416594"/>
                    <a:pt x="1322252" y="438105"/>
                    <a:pt x="1306392" y="453964"/>
                  </a:cubicBezTo>
                  <a:cubicBezTo>
                    <a:pt x="1290533" y="469824"/>
                    <a:pt x="1269022" y="478734"/>
                    <a:pt x="1246593" y="478734"/>
                  </a:cubicBezTo>
                  <a:lnTo>
                    <a:pt x="84568" y="478734"/>
                  </a:lnTo>
                  <a:cubicBezTo>
                    <a:pt x="37863" y="478734"/>
                    <a:pt x="0" y="440871"/>
                    <a:pt x="0" y="394165"/>
                  </a:cubicBezTo>
                  <a:lnTo>
                    <a:pt x="0" y="84568"/>
                  </a:lnTo>
                  <a:cubicBezTo>
                    <a:pt x="0" y="37863"/>
                    <a:pt x="37863" y="0"/>
                    <a:pt x="845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331162" cy="545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12935" y="3715144"/>
            <a:ext cx="4668865" cy="1679092"/>
            <a:chOff x="0" y="0"/>
            <a:chExt cx="1331162" cy="4787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1162" cy="478734"/>
            </a:xfrm>
            <a:custGeom>
              <a:avLst/>
              <a:gdLst/>
              <a:ahLst/>
              <a:cxnLst/>
              <a:rect l="l" t="t" r="r" b="b"/>
              <a:pathLst>
                <a:path w="1331162" h="478734">
                  <a:moveTo>
                    <a:pt x="84568" y="0"/>
                  </a:moveTo>
                  <a:lnTo>
                    <a:pt x="1246593" y="0"/>
                  </a:lnTo>
                  <a:cubicBezTo>
                    <a:pt x="1293299" y="0"/>
                    <a:pt x="1331162" y="37863"/>
                    <a:pt x="1331162" y="84568"/>
                  </a:cubicBezTo>
                  <a:lnTo>
                    <a:pt x="1331162" y="394165"/>
                  </a:lnTo>
                  <a:cubicBezTo>
                    <a:pt x="1331162" y="416594"/>
                    <a:pt x="1322252" y="438105"/>
                    <a:pt x="1306392" y="453964"/>
                  </a:cubicBezTo>
                  <a:cubicBezTo>
                    <a:pt x="1290533" y="469824"/>
                    <a:pt x="1269022" y="478734"/>
                    <a:pt x="1246593" y="478734"/>
                  </a:cubicBezTo>
                  <a:lnTo>
                    <a:pt x="84568" y="478734"/>
                  </a:lnTo>
                  <a:cubicBezTo>
                    <a:pt x="37863" y="478734"/>
                    <a:pt x="0" y="440871"/>
                    <a:pt x="0" y="394165"/>
                  </a:cubicBezTo>
                  <a:lnTo>
                    <a:pt x="0" y="84568"/>
                  </a:lnTo>
                  <a:cubicBezTo>
                    <a:pt x="0" y="37863"/>
                    <a:pt x="37863" y="0"/>
                    <a:pt x="845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331162" cy="545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5503" y="152400"/>
            <a:ext cx="9658350" cy="9982200"/>
            <a:chOff x="0" y="0"/>
            <a:chExt cx="2543763" cy="26290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3763" cy="2629057"/>
            </a:xfrm>
            <a:custGeom>
              <a:avLst/>
              <a:gdLst/>
              <a:ahLst/>
              <a:cxnLst/>
              <a:rect l="l" t="t" r="r" b="b"/>
              <a:pathLst>
                <a:path w="2543763" h="2629057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2588176"/>
                  </a:lnTo>
                  <a:cubicBezTo>
                    <a:pt x="2543763" y="2599018"/>
                    <a:pt x="2539456" y="2609416"/>
                    <a:pt x="2531789" y="2617083"/>
                  </a:cubicBezTo>
                  <a:cubicBezTo>
                    <a:pt x="2524123" y="2624750"/>
                    <a:pt x="2513725" y="2629057"/>
                    <a:pt x="2502882" y="2629057"/>
                  </a:cubicBezTo>
                  <a:lnTo>
                    <a:pt x="40880" y="2629057"/>
                  </a:lnTo>
                  <a:cubicBezTo>
                    <a:pt x="30038" y="2629057"/>
                    <a:pt x="19640" y="2624750"/>
                    <a:pt x="11974" y="2617083"/>
                  </a:cubicBezTo>
                  <a:cubicBezTo>
                    <a:pt x="4307" y="2609416"/>
                    <a:pt x="0" y="2599018"/>
                    <a:pt x="0" y="2588176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543763" cy="2695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78272" y="1783112"/>
            <a:ext cx="1679092" cy="167909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35150" y="0"/>
                  </a:moveTo>
                  <a:lnTo>
                    <a:pt x="577650" y="0"/>
                  </a:lnTo>
                  <a:cubicBezTo>
                    <a:pt x="707520" y="0"/>
                    <a:pt x="812800" y="105280"/>
                    <a:pt x="812800" y="235150"/>
                  </a:cubicBezTo>
                  <a:lnTo>
                    <a:pt x="812800" y="577650"/>
                  </a:lnTo>
                  <a:cubicBezTo>
                    <a:pt x="812800" y="707520"/>
                    <a:pt x="707520" y="812800"/>
                    <a:pt x="577650" y="812800"/>
                  </a:cubicBezTo>
                  <a:lnTo>
                    <a:pt x="235150" y="812800"/>
                  </a:lnTo>
                  <a:cubicBezTo>
                    <a:pt x="105280" y="812800"/>
                    <a:pt x="0" y="707520"/>
                    <a:pt x="0" y="577650"/>
                  </a:cubicBezTo>
                  <a:lnTo>
                    <a:pt x="0" y="235150"/>
                  </a:lnTo>
                  <a:cubicBezTo>
                    <a:pt x="0" y="105280"/>
                    <a:pt x="105280" y="0"/>
                    <a:pt x="2351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778272" y="3715144"/>
            <a:ext cx="1679092" cy="167909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35150" y="0"/>
                  </a:moveTo>
                  <a:lnTo>
                    <a:pt x="577650" y="0"/>
                  </a:lnTo>
                  <a:cubicBezTo>
                    <a:pt x="707520" y="0"/>
                    <a:pt x="812800" y="105280"/>
                    <a:pt x="812800" y="235150"/>
                  </a:cubicBezTo>
                  <a:lnTo>
                    <a:pt x="812800" y="577650"/>
                  </a:lnTo>
                  <a:cubicBezTo>
                    <a:pt x="812800" y="707520"/>
                    <a:pt x="707520" y="812800"/>
                    <a:pt x="577650" y="812800"/>
                  </a:cubicBezTo>
                  <a:lnTo>
                    <a:pt x="235150" y="812800"/>
                  </a:lnTo>
                  <a:cubicBezTo>
                    <a:pt x="105280" y="812800"/>
                    <a:pt x="0" y="707520"/>
                    <a:pt x="0" y="577650"/>
                  </a:cubicBezTo>
                  <a:lnTo>
                    <a:pt x="0" y="235150"/>
                  </a:lnTo>
                  <a:cubicBezTo>
                    <a:pt x="0" y="105280"/>
                    <a:pt x="105280" y="0"/>
                    <a:pt x="2351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12935" y="5647176"/>
            <a:ext cx="4668865" cy="2430027"/>
            <a:chOff x="0" y="0"/>
            <a:chExt cx="1331162" cy="6928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1162" cy="692836"/>
            </a:xfrm>
            <a:custGeom>
              <a:avLst/>
              <a:gdLst/>
              <a:ahLst/>
              <a:cxnLst/>
              <a:rect l="l" t="t" r="r" b="b"/>
              <a:pathLst>
                <a:path w="1331162" h="692836">
                  <a:moveTo>
                    <a:pt x="84568" y="0"/>
                  </a:moveTo>
                  <a:lnTo>
                    <a:pt x="1246593" y="0"/>
                  </a:lnTo>
                  <a:cubicBezTo>
                    <a:pt x="1293299" y="0"/>
                    <a:pt x="1331162" y="37863"/>
                    <a:pt x="1331162" y="84568"/>
                  </a:cubicBezTo>
                  <a:lnTo>
                    <a:pt x="1331162" y="608268"/>
                  </a:lnTo>
                  <a:cubicBezTo>
                    <a:pt x="1331162" y="654974"/>
                    <a:pt x="1293299" y="692836"/>
                    <a:pt x="1246593" y="692836"/>
                  </a:cubicBezTo>
                  <a:lnTo>
                    <a:pt x="84568" y="692836"/>
                  </a:lnTo>
                  <a:cubicBezTo>
                    <a:pt x="37863" y="692836"/>
                    <a:pt x="0" y="654974"/>
                    <a:pt x="0" y="608268"/>
                  </a:cubicBezTo>
                  <a:lnTo>
                    <a:pt x="0" y="84568"/>
                  </a:lnTo>
                  <a:cubicBezTo>
                    <a:pt x="0" y="37863"/>
                    <a:pt x="37863" y="0"/>
                    <a:pt x="845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331162" cy="759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78272" y="5988727"/>
            <a:ext cx="1679092" cy="167909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35150" y="0"/>
                  </a:moveTo>
                  <a:lnTo>
                    <a:pt x="577650" y="0"/>
                  </a:lnTo>
                  <a:cubicBezTo>
                    <a:pt x="707520" y="0"/>
                    <a:pt x="812800" y="105280"/>
                    <a:pt x="812800" y="235150"/>
                  </a:cubicBezTo>
                  <a:lnTo>
                    <a:pt x="812800" y="577650"/>
                  </a:lnTo>
                  <a:cubicBezTo>
                    <a:pt x="812800" y="707520"/>
                    <a:pt x="707520" y="812800"/>
                    <a:pt x="577650" y="812800"/>
                  </a:cubicBezTo>
                  <a:lnTo>
                    <a:pt x="235150" y="812800"/>
                  </a:lnTo>
                  <a:cubicBezTo>
                    <a:pt x="105280" y="812800"/>
                    <a:pt x="0" y="707520"/>
                    <a:pt x="0" y="577650"/>
                  </a:cubicBezTo>
                  <a:lnTo>
                    <a:pt x="0" y="235150"/>
                  </a:lnTo>
                  <a:cubicBezTo>
                    <a:pt x="0" y="105280"/>
                    <a:pt x="105280" y="0"/>
                    <a:pt x="2351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12935" y="8334379"/>
            <a:ext cx="4668865" cy="1679092"/>
            <a:chOff x="0" y="0"/>
            <a:chExt cx="1331162" cy="47873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31162" cy="478734"/>
            </a:xfrm>
            <a:custGeom>
              <a:avLst/>
              <a:gdLst/>
              <a:ahLst/>
              <a:cxnLst/>
              <a:rect l="l" t="t" r="r" b="b"/>
              <a:pathLst>
                <a:path w="1331162" h="478734">
                  <a:moveTo>
                    <a:pt x="84568" y="0"/>
                  </a:moveTo>
                  <a:lnTo>
                    <a:pt x="1246593" y="0"/>
                  </a:lnTo>
                  <a:cubicBezTo>
                    <a:pt x="1293299" y="0"/>
                    <a:pt x="1331162" y="37863"/>
                    <a:pt x="1331162" y="84568"/>
                  </a:cubicBezTo>
                  <a:lnTo>
                    <a:pt x="1331162" y="394165"/>
                  </a:lnTo>
                  <a:cubicBezTo>
                    <a:pt x="1331162" y="416594"/>
                    <a:pt x="1322252" y="438105"/>
                    <a:pt x="1306392" y="453964"/>
                  </a:cubicBezTo>
                  <a:cubicBezTo>
                    <a:pt x="1290533" y="469824"/>
                    <a:pt x="1269022" y="478734"/>
                    <a:pt x="1246593" y="478734"/>
                  </a:cubicBezTo>
                  <a:lnTo>
                    <a:pt x="84568" y="478734"/>
                  </a:lnTo>
                  <a:cubicBezTo>
                    <a:pt x="37863" y="478734"/>
                    <a:pt x="0" y="440871"/>
                    <a:pt x="0" y="394165"/>
                  </a:cubicBezTo>
                  <a:lnTo>
                    <a:pt x="0" y="84568"/>
                  </a:lnTo>
                  <a:cubicBezTo>
                    <a:pt x="0" y="37863"/>
                    <a:pt x="37863" y="0"/>
                    <a:pt x="845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1331162" cy="545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7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778272" y="8334379"/>
            <a:ext cx="1679092" cy="167909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35150" y="0"/>
                  </a:moveTo>
                  <a:lnTo>
                    <a:pt x="577650" y="0"/>
                  </a:lnTo>
                  <a:cubicBezTo>
                    <a:pt x="707520" y="0"/>
                    <a:pt x="812800" y="105280"/>
                    <a:pt x="812800" y="235150"/>
                  </a:cubicBezTo>
                  <a:lnTo>
                    <a:pt x="812800" y="577650"/>
                  </a:lnTo>
                  <a:cubicBezTo>
                    <a:pt x="812800" y="707520"/>
                    <a:pt x="707520" y="812800"/>
                    <a:pt x="577650" y="812800"/>
                  </a:cubicBezTo>
                  <a:lnTo>
                    <a:pt x="235150" y="812800"/>
                  </a:lnTo>
                  <a:cubicBezTo>
                    <a:pt x="105280" y="812800"/>
                    <a:pt x="0" y="707520"/>
                    <a:pt x="0" y="577650"/>
                  </a:cubicBezTo>
                  <a:lnTo>
                    <a:pt x="0" y="235150"/>
                  </a:lnTo>
                  <a:cubicBezTo>
                    <a:pt x="0" y="105280"/>
                    <a:pt x="105280" y="0"/>
                    <a:pt x="2351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7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2957336" y="6941149"/>
            <a:ext cx="4328267" cy="2955210"/>
          </a:xfrm>
          <a:custGeom>
            <a:avLst/>
            <a:gdLst/>
            <a:ahLst/>
            <a:cxnLst/>
            <a:rect l="l" t="t" r="r" b="b"/>
            <a:pathLst>
              <a:path w="4328267" h="2955210">
                <a:moveTo>
                  <a:pt x="0" y="0"/>
                </a:moveTo>
                <a:lnTo>
                  <a:pt x="4328267" y="0"/>
                </a:lnTo>
                <a:lnTo>
                  <a:pt x="4328267" y="2955210"/>
                </a:lnTo>
                <a:lnTo>
                  <a:pt x="0" y="2955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00561" y="3205583"/>
            <a:ext cx="2456774" cy="3080359"/>
          </a:xfrm>
          <a:custGeom>
            <a:avLst/>
            <a:gdLst/>
            <a:ahLst/>
            <a:cxnLst/>
            <a:rect l="l" t="t" r="r" b="b"/>
            <a:pathLst>
              <a:path w="2456774" h="3080359">
                <a:moveTo>
                  <a:pt x="0" y="0"/>
                </a:moveTo>
                <a:lnTo>
                  <a:pt x="2456775" y="0"/>
                </a:lnTo>
                <a:lnTo>
                  <a:pt x="2456775" y="3080359"/>
                </a:lnTo>
                <a:lnTo>
                  <a:pt x="0" y="3080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3060433" y="3205583"/>
            <a:ext cx="4327315" cy="2867498"/>
          </a:xfrm>
          <a:custGeom>
            <a:avLst/>
            <a:gdLst/>
            <a:ahLst/>
            <a:cxnLst/>
            <a:rect l="l" t="t" r="r" b="b"/>
            <a:pathLst>
              <a:path w="4327315" h="2867498">
                <a:moveTo>
                  <a:pt x="0" y="0"/>
                </a:moveTo>
                <a:lnTo>
                  <a:pt x="4327314" y="0"/>
                </a:lnTo>
                <a:lnTo>
                  <a:pt x="4327314" y="2867497"/>
                </a:lnTo>
                <a:lnTo>
                  <a:pt x="0" y="286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844431" y="2090769"/>
            <a:ext cx="4405872" cy="183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4"/>
              </a:lnSpc>
            </a:pPr>
            <a:r>
              <a:rPr lang="en-US" sz="2631" dirty="0">
                <a:solidFill>
                  <a:srgbClr val="001A70"/>
                </a:solidFill>
                <a:latin typeface="Open Sauce Heavy"/>
              </a:rPr>
              <a:t>Registration in a national office, national title</a:t>
            </a:r>
          </a:p>
          <a:p>
            <a:pPr algn="ctr">
              <a:lnSpc>
                <a:spcPts val="3684"/>
              </a:lnSpc>
            </a:pPr>
            <a:r>
              <a:rPr lang="en-US" sz="2631" dirty="0">
                <a:solidFill>
                  <a:srgbClr val="001A70"/>
                </a:solidFill>
                <a:latin typeface="Open Sauce Heavy"/>
              </a:rPr>
              <a:t>Hague system</a:t>
            </a:r>
          </a:p>
          <a:p>
            <a:pPr algn="ctr">
              <a:lnSpc>
                <a:spcPts val="3684"/>
              </a:lnSpc>
            </a:pPr>
            <a:endParaRPr lang="en-US" sz="2631" dirty="0">
              <a:solidFill>
                <a:srgbClr val="001A70"/>
              </a:solidFill>
              <a:latin typeface="Open Sauce Heavy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650898" y="3927723"/>
            <a:ext cx="4792939" cy="171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001A70"/>
                </a:solidFill>
                <a:latin typeface="Liberation Sans Bold"/>
              </a:rPr>
              <a:t>Concerns aesthetic creations, </a:t>
            </a:r>
          </a:p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001A70"/>
                </a:solidFill>
                <a:latin typeface="Liberation Sans Bold"/>
              </a:rPr>
              <a:t>of a non-technical nature </a:t>
            </a:r>
          </a:p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001A70"/>
                </a:solidFill>
                <a:latin typeface="Liberation Sans Bold"/>
              </a:rPr>
              <a:t>(in addition to copyrith)</a:t>
            </a:r>
          </a:p>
          <a:p>
            <a:pPr algn="ctr">
              <a:lnSpc>
                <a:spcPts val="3401"/>
              </a:lnSpc>
            </a:pPr>
            <a:endParaRPr lang="en-US" sz="2429">
              <a:solidFill>
                <a:srgbClr val="001A70"/>
              </a:solidFill>
              <a:latin typeface="Liberation San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341208" y="2195383"/>
            <a:ext cx="553221" cy="76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4"/>
              </a:lnSpc>
            </a:pPr>
            <a:r>
              <a:rPr lang="en-US" sz="4510">
                <a:solidFill>
                  <a:srgbClr val="FF861D"/>
                </a:solidFill>
                <a:latin typeface="Open Sauce Heavy"/>
              </a:rPr>
              <a:t>1.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341208" y="4127415"/>
            <a:ext cx="553221" cy="76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4"/>
              </a:lnSpc>
            </a:pPr>
            <a:r>
              <a:rPr lang="en-US" sz="4510">
                <a:solidFill>
                  <a:srgbClr val="FF861D"/>
                </a:solidFill>
                <a:latin typeface="Open Sauce Heavy"/>
              </a:rPr>
              <a:t>2.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05148" y="1474228"/>
            <a:ext cx="5313803" cy="11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0"/>
              </a:lnSpc>
            </a:pPr>
            <a:r>
              <a:rPr lang="en-US" sz="6536">
                <a:solidFill>
                  <a:srgbClr val="FFFFFF"/>
                </a:solidFill>
                <a:latin typeface="Liberation Sans"/>
              </a:rPr>
              <a:t>DESIGNS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44431" y="5731664"/>
            <a:ext cx="4603117" cy="264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330">
                <a:solidFill>
                  <a:srgbClr val="001A70"/>
                </a:solidFill>
                <a:latin typeface="Liberation Sans Bold"/>
              </a:rPr>
              <a:t>Conditions : </a:t>
            </a:r>
          </a:p>
          <a:p>
            <a:pPr marL="503049" lvl="1" indent="-251525">
              <a:lnSpc>
                <a:spcPts val="2959"/>
              </a:lnSpc>
              <a:buFont typeface="Arial"/>
              <a:buChar char="•"/>
            </a:pPr>
            <a:r>
              <a:rPr lang="en-US" sz="2330">
                <a:solidFill>
                  <a:srgbClr val="001A70"/>
                </a:solidFill>
                <a:latin typeface="Liberation Sans Bold"/>
              </a:rPr>
              <a:t>new (not a copy of a previous desing), </a:t>
            </a:r>
          </a:p>
          <a:p>
            <a:pPr marL="503049" lvl="1" indent="-251525">
              <a:lnSpc>
                <a:spcPts val="2959"/>
              </a:lnSpc>
              <a:buFont typeface="Arial"/>
              <a:buChar char="•"/>
            </a:pPr>
            <a:r>
              <a:rPr lang="en-US" sz="2330">
                <a:solidFill>
                  <a:srgbClr val="001A70"/>
                </a:solidFill>
                <a:latin typeface="Liberation Sans Bold"/>
              </a:rPr>
              <a:t>has its own character   </a:t>
            </a:r>
          </a:p>
          <a:p>
            <a:pPr marL="503049" lvl="1" indent="-251525">
              <a:lnSpc>
                <a:spcPts val="2959"/>
              </a:lnSpc>
              <a:buFont typeface="Arial"/>
              <a:buChar char="•"/>
            </a:pPr>
            <a:r>
              <a:rPr lang="en-US" sz="2330">
                <a:solidFill>
                  <a:srgbClr val="001A70"/>
                </a:solidFill>
                <a:latin typeface="Liberation Sans Bold"/>
              </a:rPr>
              <a:t>independetly created by the designer, </a:t>
            </a:r>
          </a:p>
          <a:p>
            <a:pPr marL="503049" lvl="1" indent="-251525">
              <a:lnSpc>
                <a:spcPts val="2959"/>
              </a:lnSpc>
              <a:buFont typeface="Arial"/>
              <a:buChar char="•"/>
            </a:pPr>
            <a:endParaRPr lang="en-US" sz="2330">
              <a:solidFill>
                <a:srgbClr val="001A70"/>
              </a:solidFill>
              <a:latin typeface="Liberation Sans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341208" y="6400997"/>
            <a:ext cx="553221" cy="76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4"/>
              </a:lnSpc>
            </a:pPr>
            <a:r>
              <a:rPr lang="en-US" sz="4510">
                <a:solidFill>
                  <a:srgbClr val="FF861D"/>
                </a:solidFill>
                <a:latin typeface="Open Sauce Heavy"/>
              </a:rPr>
              <a:t>3.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712935" y="8277229"/>
            <a:ext cx="4603117" cy="204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2331">
                <a:solidFill>
                  <a:srgbClr val="001A70"/>
                </a:solidFill>
                <a:latin typeface="Liberation Sans Bold"/>
              </a:rPr>
              <a:t>Duration : in France 5 years, renewable for 5 year periods, with a total duration of 25 years. (elsewhere : at least 10 years)</a:t>
            </a:r>
          </a:p>
          <a:p>
            <a:pPr algn="ctr">
              <a:lnSpc>
                <a:spcPts val="3264"/>
              </a:lnSpc>
            </a:pPr>
            <a:endParaRPr lang="en-US" sz="2331">
              <a:solidFill>
                <a:srgbClr val="001A70"/>
              </a:solidFill>
              <a:latin typeface="Liberation Sans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8341208" y="8746649"/>
            <a:ext cx="553221" cy="76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4"/>
              </a:lnSpc>
            </a:pPr>
            <a:r>
              <a:rPr lang="en-US" sz="4510">
                <a:solidFill>
                  <a:srgbClr val="FF861D"/>
                </a:solidFill>
                <a:latin typeface="Open Sauce Heavy"/>
              </a:rPr>
              <a:t>4.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638974" y="9839209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1693" y="1578869"/>
            <a:ext cx="14404615" cy="8097269"/>
          </a:xfrm>
          <a:custGeom>
            <a:avLst/>
            <a:gdLst/>
            <a:ahLst/>
            <a:cxnLst/>
            <a:rect l="l" t="t" r="r" b="b"/>
            <a:pathLst>
              <a:path w="14404615" h="8097269">
                <a:moveTo>
                  <a:pt x="0" y="0"/>
                </a:moveTo>
                <a:lnTo>
                  <a:pt x="14404614" y="0"/>
                </a:lnTo>
                <a:lnTo>
                  <a:pt x="14404614" y="8097268"/>
                </a:lnTo>
                <a:lnTo>
                  <a:pt x="0" y="8097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12919" y="284295"/>
            <a:ext cx="12862162" cy="94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6690">
                <a:solidFill>
                  <a:srgbClr val="FFFFFF"/>
                </a:solidFill>
                <a:latin typeface="Poppins Semi-Bold"/>
              </a:rPr>
              <a:t>INTERNATIONAL REGISTRATION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501" y="9977750"/>
            <a:ext cx="2607232" cy="601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4"/>
              </a:lnSpc>
            </a:pPr>
            <a:r>
              <a:rPr lang="en-US" sz="1710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2394"/>
              </a:lnSpc>
            </a:pPr>
            <a:endParaRPr lang="en-US" sz="1710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8967" y="2538727"/>
            <a:ext cx="6550066" cy="6616229"/>
          </a:xfrm>
          <a:custGeom>
            <a:avLst/>
            <a:gdLst/>
            <a:ahLst/>
            <a:cxnLst/>
            <a:rect l="l" t="t" r="r" b="b"/>
            <a:pathLst>
              <a:path w="6550066" h="6616229">
                <a:moveTo>
                  <a:pt x="0" y="0"/>
                </a:moveTo>
                <a:lnTo>
                  <a:pt x="6550066" y="0"/>
                </a:lnTo>
                <a:lnTo>
                  <a:pt x="6550066" y="6616228"/>
                </a:lnTo>
                <a:lnTo>
                  <a:pt x="0" y="661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28494" y="564189"/>
            <a:ext cx="6031012" cy="138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76"/>
              </a:lnSpc>
              <a:spcBef>
                <a:spcPct val="0"/>
              </a:spcBef>
            </a:pPr>
            <a:r>
              <a:rPr lang="en-US" sz="7840">
                <a:solidFill>
                  <a:srgbClr val="FFFFFF"/>
                </a:solidFill>
                <a:latin typeface="Liberation Sans Bold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70762" y="4829095"/>
            <a:ext cx="5146477" cy="190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7"/>
              </a:lnSpc>
              <a:spcBef>
                <a:spcPct val="0"/>
              </a:spcBef>
            </a:pPr>
            <a:r>
              <a:rPr lang="en-US" sz="5362">
                <a:solidFill>
                  <a:srgbClr val="FFFFFF"/>
                </a:solidFill>
                <a:latin typeface="Liberation Sans Bold"/>
              </a:rPr>
              <a:t>Presentation of </a:t>
            </a:r>
          </a:p>
          <a:p>
            <a:pPr algn="ctr">
              <a:lnSpc>
                <a:spcPts val="7507"/>
              </a:lnSpc>
              <a:spcBef>
                <a:spcPct val="0"/>
              </a:spcBef>
            </a:pPr>
            <a:r>
              <a:rPr lang="en-US" sz="5362">
                <a:solidFill>
                  <a:srgbClr val="FFFFFF"/>
                </a:solidFill>
                <a:latin typeface="Liberation Sans Bold"/>
              </a:rPr>
              <a:t>the teacher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6083" y="9690331"/>
            <a:ext cx="811530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26379" y="2189139"/>
            <a:ext cx="11035242" cy="6621145"/>
          </a:xfrm>
          <a:custGeom>
            <a:avLst/>
            <a:gdLst/>
            <a:ahLst/>
            <a:cxnLst/>
            <a:rect l="l" t="t" r="r" b="b"/>
            <a:pathLst>
              <a:path w="11035242" h="6621145">
                <a:moveTo>
                  <a:pt x="0" y="0"/>
                </a:moveTo>
                <a:lnTo>
                  <a:pt x="11035242" y="0"/>
                </a:lnTo>
                <a:lnTo>
                  <a:pt x="11035242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68942" y="589370"/>
            <a:ext cx="2950115" cy="94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0"/>
              </a:lnSpc>
              <a:spcBef>
                <a:spcPct val="0"/>
              </a:spcBef>
            </a:pPr>
            <a:r>
              <a:rPr lang="en-US" sz="6690">
                <a:solidFill>
                  <a:srgbClr val="FFFFFF"/>
                </a:solidFill>
                <a:latin typeface="Poppins Semi-Bold"/>
              </a:rPr>
              <a:t>CASES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501" y="9977750"/>
            <a:ext cx="2607232" cy="601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4"/>
              </a:lnSpc>
            </a:pPr>
            <a:r>
              <a:rPr lang="en-US" sz="1710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2394"/>
              </a:lnSpc>
            </a:pPr>
            <a:endParaRPr lang="en-US" sz="1710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30676" y="0"/>
            <a:ext cx="3019329" cy="6238084"/>
            <a:chOff x="0" y="0"/>
            <a:chExt cx="660400" cy="1364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1057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60400" cy="1294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37205" y="0"/>
            <a:ext cx="3019329" cy="6812196"/>
            <a:chOff x="0" y="0"/>
            <a:chExt cx="660400" cy="148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489992"/>
            </a:xfrm>
            <a:custGeom>
              <a:avLst/>
              <a:gdLst/>
              <a:ahLst/>
              <a:cxnLst/>
              <a:rect l="l" t="t" r="r" b="b"/>
              <a:pathLst>
                <a:path w="660400" h="1489992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FFB21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660400" cy="1496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49"/>
                </a:lnSpc>
              </a:pPr>
              <a:r>
                <a:rPr lang="en-US" sz="3699">
                  <a:solidFill>
                    <a:srgbClr val="FFFFFF"/>
                  </a:solidFill>
                  <a:latin typeface="Liberation Sans"/>
                </a:rPr>
                <a:t>It is different from professional knowledge.</a:t>
              </a:r>
            </a:p>
            <a:p>
              <a:pPr algn="ctr">
                <a:lnSpc>
                  <a:spcPts val="5549"/>
                </a:lnSpc>
              </a:pPr>
              <a:endParaRPr lang="en-US" sz="3699">
                <a:solidFill>
                  <a:srgbClr val="FFFFFF"/>
                </a:solidFill>
                <a:latin typeface="Liberation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43734" y="0"/>
            <a:ext cx="3019329" cy="7373260"/>
            <a:chOff x="0" y="0"/>
            <a:chExt cx="660400" cy="161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1612710"/>
            </a:xfrm>
            <a:custGeom>
              <a:avLst/>
              <a:gdLst/>
              <a:ahLst/>
              <a:cxnLst/>
              <a:rect l="l" t="t" r="r" b="b"/>
              <a:pathLst>
                <a:path w="660400" h="161271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FF861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60400" cy="154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450262" y="0"/>
            <a:ext cx="3019329" cy="7764700"/>
            <a:chOff x="0" y="0"/>
            <a:chExt cx="660400" cy="1698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1698327"/>
            </a:xfrm>
            <a:custGeom>
              <a:avLst/>
              <a:gdLst/>
              <a:ahLst/>
              <a:cxnLst/>
              <a:rect l="l" t="t" r="r" b="b"/>
              <a:pathLst>
                <a:path w="660400" h="1698327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FE571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660400" cy="1628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33921" y="0"/>
            <a:ext cx="3019329" cy="5690068"/>
            <a:chOff x="0" y="0"/>
            <a:chExt cx="660400" cy="12445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1244555"/>
            </a:xfrm>
            <a:custGeom>
              <a:avLst/>
              <a:gdLst/>
              <a:ahLst/>
              <a:cxnLst/>
              <a:rect l="l" t="t" r="r" b="b"/>
              <a:pathLst>
                <a:path w="660400" h="1244555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1089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660400" cy="1174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62124" y="6680549"/>
            <a:ext cx="2992672" cy="2992672"/>
          </a:xfrm>
          <a:custGeom>
            <a:avLst/>
            <a:gdLst/>
            <a:ahLst/>
            <a:cxnLst/>
            <a:rect l="l" t="t" r="r" b="b"/>
            <a:pathLst>
              <a:path w="2992672" h="2992672">
                <a:moveTo>
                  <a:pt x="0" y="0"/>
                </a:moveTo>
                <a:lnTo>
                  <a:pt x="2992671" y="0"/>
                </a:lnTo>
                <a:lnTo>
                  <a:pt x="2992671" y="2992672"/>
                </a:lnTo>
                <a:lnTo>
                  <a:pt x="0" y="299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3158460" y="8195418"/>
            <a:ext cx="11976819" cy="1477803"/>
            <a:chOff x="0" y="0"/>
            <a:chExt cx="15969092" cy="1970404"/>
          </a:xfrm>
        </p:grpSpPr>
        <p:sp>
          <p:nvSpPr>
            <p:cNvPr id="19" name="TextBox 19"/>
            <p:cNvSpPr txBox="1"/>
            <p:nvPr/>
          </p:nvSpPr>
          <p:spPr>
            <a:xfrm>
              <a:off x="8205" y="-85725"/>
              <a:ext cx="15960887" cy="1304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6"/>
                </a:lnSpc>
              </a:pPr>
              <a:r>
                <a:rPr lang="en-US" sz="6005" spc="180">
                  <a:solidFill>
                    <a:srgbClr val="FFFFFF"/>
                  </a:solidFill>
                  <a:latin typeface="Liberation Sans Bold"/>
                </a:rPr>
                <a:t>KNOW HOW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353962"/>
              <a:ext cx="15960887" cy="616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33921" y="829782"/>
            <a:ext cx="2964046" cy="357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8"/>
              </a:lnSpc>
            </a:pPr>
            <a:r>
              <a:rPr lang="en-US" sz="5062" spc="101">
                <a:solidFill>
                  <a:srgbClr val="FFFFFF"/>
                </a:solidFill>
                <a:latin typeface="Liberation Sans"/>
              </a:rPr>
              <a:t>It’s not </a:t>
            </a:r>
          </a:p>
          <a:p>
            <a:pPr algn="ctr">
              <a:lnSpc>
                <a:spcPts val="7088"/>
              </a:lnSpc>
            </a:pPr>
            <a:r>
              <a:rPr lang="en-US" sz="5062" spc="101">
                <a:solidFill>
                  <a:srgbClr val="FFFFFF"/>
                </a:solidFill>
                <a:latin typeface="Liberation Sans"/>
              </a:rPr>
              <a:t>a proper </a:t>
            </a:r>
          </a:p>
          <a:p>
            <a:pPr algn="ctr">
              <a:lnSpc>
                <a:spcPts val="7088"/>
              </a:lnSpc>
            </a:pPr>
            <a:r>
              <a:rPr lang="en-US" sz="5062" spc="101">
                <a:solidFill>
                  <a:srgbClr val="FFFFFF"/>
                </a:solidFill>
                <a:latin typeface="Liberation Sans"/>
              </a:rPr>
              <a:t>IP right</a:t>
            </a:r>
          </a:p>
          <a:p>
            <a:pPr algn="ctr">
              <a:lnSpc>
                <a:spcPts val="7088"/>
              </a:lnSpc>
            </a:pPr>
            <a:endParaRPr lang="en-US" sz="5062" spc="101">
              <a:solidFill>
                <a:srgbClr val="FFFFFF"/>
              </a:solidFill>
              <a:latin typeface="Liberatio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30676" y="113587"/>
            <a:ext cx="3016004" cy="627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59">
                <a:solidFill>
                  <a:srgbClr val="FFFFFF"/>
                </a:solidFill>
                <a:latin typeface="Liberation Sans Bold"/>
              </a:rPr>
              <a:t>Definition : </a:t>
            </a:r>
          </a:p>
          <a:p>
            <a:pPr algn="ctr">
              <a:lnSpc>
                <a:spcPts val="4199"/>
              </a:lnSpc>
            </a:pPr>
            <a:r>
              <a:rPr lang="en-US" sz="2999" spc="59">
                <a:solidFill>
                  <a:srgbClr val="FFFFFF"/>
                </a:solidFill>
                <a:latin typeface="Liberation Sans"/>
              </a:rPr>
              <a:t>it’s secret, </a:t>
            </a:r>
          </a:p>
          <a:p>
            <a:pPr algn="ctr">
              <a:lnSpc>
                <a:spcPts val="4199"/>
              </a:lnSpc>
            </a:pPr>
            <a:r>
              <a:rPr lang="en-US" sz="2999" spc="59">
                <a:solidFill>
                  <a:srgbClr val="FFFFFF"/>
                </a:solidFill>
                <a:latin typeface="Liberation Sans"/>
              </a:rPr>
              <a:t>has a commercial value, </a:t>
            </a:r>
          </a:p>
          <a:p>
            <a:pPr algn="ctr">
              <a:lnSpc>
                <a:spcPts val="4199"/>
              </a:lnSpc>
            </a:pPr>
            <a:r>
              <a:rPr lang="en-US" sz="2999" spc="59">
                <a:solidFill>
                  <a:srgbClr val="FFFFFF"/>
                </a:solidFill>
                <a:latin typeface="Liberation Sans"/>
              </a:rPr>
              <a:t>has been subject to reasonable steps to keep it secret </a:t>
            </a:r>
          </a:p>
          <a:p>
            <a:pPr algn="ctr">
              <a:lnSpc>
                <a:spcPts val="4199"/>
              </a:lnSpc>
            </a:pPr>
            <a:r>
              <a:rPr lang="en-US" sz="2999" spc="59">
                <a:solidFill>
                  <a:srgbClr val="FFFFFF"/>
                </a:solidFill>
                <a:latin typeface="Liberation Sans"/>
              </a:rPr>
              <a:t>(ex : formulas, methods)</a:t>
            </a:r>
          </a:p>
          <a:p>
            <a:pPr algn="ctr">
              <a:lnSpc>
                <a:spcPts val="4199"/>
              </a:lnSpc>
            </a:pPr>
            <a:endParaRPr lang="en-US" sz="2999" spc="59">
              <a:solidFill>
                <a:srgbClr val="FFFFFF"/>
              </a:solidFill>
              <a:latin typeface="Liberation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104046" y="1100110"/>
            <a:ext cx="2898705" cy="4715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5"/>
              </a:lnSpc>
            </a:pPr>
            <a:r>
              <a:rPr lang="en-US" sz="3368" spc="67">
                <a:solidFill>
                  <a:srgbClr val="FFFFFF"/>
                </a:solidFill>
                <a:latin typeface="Aileron"/>
              </a:rPr>
              <a:t>Only one protection : secret ! </a:t>
            </a:r>
          </a:p>
          <a:p>
            <a:pPr algn="ctr">
              <a:lnSpc>
                <a:spcPts val="4715"/>
              </a:lnSpc>
            </a:pPr>
            <a:r>
              <a:rPr lang="en-US" sz="3368" spc="67">
                <a:solidFill>
                  <a:srgbClr val="FFFFFF"/>
                </a:solidFill>
                <a:latin typeface="Aileron"/>
              </a:rPr>
              <a:t>Has value until it falls into the public domain.</a:t>
            </a:r>
          </a:p>
          <a:p>
            <a:pPr algn="ctr">
              <a:lnSpc>
                <a:spcPts val="4715"/>
              </a:lnSpc>
            </a:pPr>
            <a:endParaRPr lang="en-US" sz="3368" spc="67">
              <a:solidFill>
                <a:srgbClr val="FFFFFF"/>
              </a:solidFill>
              <a:latin typeface="Ailero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730239" y="1081060"/>
            <a:ext cx="2459375" cy="447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71">
                <a:solidFill>
                  <a:srgbClr val="FFFFFF"/>
                </a:solidFill>
                <a:latin typeface="Liberation Sans"/>
              </a:rPr>
              <a:t>IP strategy</a:t>
            </a:r>
          </a:p>
          <a:p>
            <a:pPr algn="ctr">
              <a:lnSpc>
                <a:spcPts val="5039"/>
              </a:lnSpc>
            </a:pPr>
            <a:endParaRPr lang="en-US" sz="3599" spc="71">
              <a:solidFill>
                <a:srgbClr val="FFFFFF"/>
              </a:solidFill>
              <a:latin typeface="Liberation Sans"/>
            </a:endParaRPr>
          </a:p>
          <a:p>
            <a:pPr algn="ctr">
              <a:lnSpc>
                <a:spcPts val="5039"/>
              </a:lnSpc>
            </a:pPr>
            <a:r>
              <a:rPr lang="en-US" sz="3599" spc="71">
                <a:solidFill>
                  <a:srgbClr val="FFFFFF"/>
                </a:solidFill>
                <a:latin typeface="Liberation Sans"/>
              </a:rPr>
              <a:t>(patent </a:t>
            </a:r>
          </a:p>
          <a:p>
            <a:pPr algn="ctr">
              <a:lnSpc>
                <a:spcPts val="5039"/>
              </a:lnSpc>
            </a:pPr>
            <a:r>
              <a:rPr lang="en-US" sz="3599" spc="71">
                <a:solidFill>
                  <a:srgbClr val="FFFFFF"/>
                </a:solidFill>
                <a:latin typeface="Liberation Sans"/>
              </a:rPr>
              <a:t>or </a:t>
            </a:r>
          </a:p>
          <a:p>
            <a:pPr algn="ctr">
              <a:lnSpc>
                <a:spcPts val="5039"/>
              </a:lnSpc>
            </a:pPr>
            <a:r>
              <a:rPr lang="en-US" sz="3599" spc="71">
                <a:solidFill>
                  <a:srgbClr val="FFFFFF"/>
                </a:solidFill>
                <a:latin typeface="Liberation Sans"/>
              </a:rPr>
              <a:t>know how ?)</a:t>
            </a:r>
          </a:p>
          <a:p>
            <a:pPr algn="ctr">
              <a:lnSpc>
                <a:spcPts val="5039"/>
              </a:lnSpc>
            </a:pPr>
            <a:endParaRPr lang="en-US" sz="3599" spc="71">
              <a:solidFill>
                <a:srgbClr val="FFFFFF"/>
              </a:solidFill>
              <a:latin typeface="Liberation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629087" y="9841230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29012"/>
            <a:ext cx="3886200" cy="5729288"/>
            <a:chOff x="0" y="0"/>
            <a:chExt cx="5181600" cy="7639050"/>
          </a:xfrm>
        </p:grpSpPr>
        <p:sp>
          <p:nvSpPr>
            <p:cNvPr id="3" name="AutoShape 3"/>
            <p:cNvSpPr/>
            <p:nvPr/>
          </p:nvSpPr>
          <p:spPr>
            <a:xfrm>
              <a:off x="0" y="1413345"/>
              <a:ext cx="5181600" cy="6225705"/>
            </a:xfrm>
            <a:prstGeom prst="rect">
              <a:avLst/>
            </a:prstGeom>
            <a:solidFill>
              <a:srgbClr val="001A70"/>
            </a:solidFill>
          </p:spPr>
        </p:sp>
        <p:grpSp>
          <p:nvGrpSpPr>
            <p:cNvPr id="4" name="Group 4"/>
            <p:cNvGrpSpPr/>
            <p:nvPr/>
          </p:nvGrpSpPr>
          <p:grpSpPr>
            <a:xfrm>
              <a:off x="1150562" y="0"/>
              <a:ext cx="2880475" cy="288047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1A70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7200900" y="3529012"/>
            <a:ext cx="3886200" cy="5729288"/>
            <a:chOff x="0" y="0"/>
            <a:chExt cx="5181600" cy="7639050"/>
          </a:xfrm>
        </p:grpSpPr>
        <p:grpSp>
          <p:nvGrpSpPr>
            <p:cNvPr id="7" name="Group 7"/>
            <p:cNvGrpSpPr/>
            <p:nvPr/>
          </p:nvGrpSpPr>
          <p:grpSpPr>
            <a:xfrm>
              <a:off x="1150562" y="0"/>
              <a:ext cx="2880475" cy="288047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1A70"/>
              </a:solidFill>
            </p:spPr>
          </p:sp>
        </p:grpSp>
        <p:sp>
          <p:nvSpPr>
            <p:cNvPr id="9" name="AutoShape 9"/>
            <p:cNvSpPr/>
            <p:nvPr/>
          </p:nvSpPr>
          <p:spPr>
            <a:xfrm>
              <a:off x="0" y="1413345"/>
              <a:ext cx="5181600" cy="6225705"/>
            </a:xfrm>
            <a:prstGeom prst="rect">
              <a:avLst/>
            </a:prstGeom>
            <a:solidFill>
              <a:srgbClr val="001A7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373100" y="3529012"/>
            <a:ext cx="3886200" cy="5729288"/>
            <a:chOff x="0" y="0"/>
            <a:chExt cx="5181600" cy="7639050"/>
          </a:xfrm>
        </p:grpSpPr>
        <p:grpSp>
          <p:nvGrpSpPr>
            <p:cNvPr id="11" name="Group 11"/>
            <p:cNvGrpSpPr/>
            <p:nvPr/>
          </p:nvGrpSpPr>
          <p:grpSpPr>
            <a:xfrm>
              <a:off x="1150562" y="0"/>
              <a:ext cx="2880475" cy="28804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1A70"/>
              </a:solidFill>
            </p:spPr>
          </p:sp>
        </p:grpSp>
        <p:sp>
          <p:nvSpPr>
            <p:cNvPr id="13" name="AutoShape 13"/>
            <p:cNvSpPr/>
            <p:nvPr/>
          </p:nvSpPr>
          <p:spPr>
            <a:xfrm>
              <a:off x="0" y="1413345"/>
              <a:ext cx="5181600" cy="6225705"/>
            </a:xfrm>
            <a:prstGeom prst="rect">
              <a:avLst/>
            </a:prstGeom>
            <a:solidFill>
              <a:srgbClr val="001A70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2389745" y="3800468"/>
            <a:ext cx="1164110" cy="1034603"/>
          </a:xfrm>
          <a:custGeom>
            <a:avLst/>
            <a:gdLst/>
            <a:ahLst/>
            <a:cxnLst/>
            <a:rect l="l" t="t" r="r" b="b"/>
            <a:pathLst>
              <a:path w="1164110" h="1034603">
                <a:moveTo>
                  <a:pt x="0" y="0"/>
                </a:moveTo>
                <a:lnTo>
                  <a:pt x="1164110" y="0"/>
                </a:lnTo>
                <a:lnTo>
                  <a:pt x="1164110" y="1034603"/>
                </a:lnTo>
                <a:lnTo>
                  <a:pt x="0" y="103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42614" y="838200"/>
            <a:ext cx="14551136" cy="146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8399" spc="251">
                <a:solidFill>
                  <a:srgbClr val="FE5716"/>
                </a:solidFill>
                <a:latin typeface="Liberation Sans Bold"/>
              </a:rPr>
              <a:t>DISPUTES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8509" y="7820038"/>
            <a:ext cx="3226582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179">
                <a:solidFill>
                  <a:srgbClr val="FFFFFF"/>
                </a:solidFill>
                <a:latin typeface="Liberation Sans Bold"/>
              </a:rPr>
              <a:t>PENALTIES</a:t>
            </a:r>
          </a:p>
          <a:p>
            <a:pPr algn="ctr">
              <a:lnSpc>
                <a:spcPts val="4680"/>
              </a:lnSpc>
            </a:pPr>
            <a:endParaRPr lang="en-US" sz="3600" spc="179">
              <a:solidFill>
                <a:srgbClr val="FFFFFF"/>
              </a:solidFill>
              <a:latin typeface="Liberatio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373100" y="5063722"/>
            <a:ext cx="3836818" cy="37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sz="2823" spc="141">
                <a:solidFill>
                  <a:srgbClr val="FFFFFF"/>
                </a:solidFill>
                <a:latin typeface="Liberation Sans Bold"/>
              </a:rPr>
              <a:t>OPPOSITION TO A TRADE MARK </a:t>
            </a:r>
          </a:p>
          <a:p>
            <a:pPr algn="ctr">
              <a:lnSpc>
                <a:spcPts val="3670"/>
              </a:lnSpc>
            </a:pPr>
            <a:r>
              <a:rPr lang="en-US" sz="2823" spc="141">
                <a:solidFill>
                  <a:srgbClr val="FFFFFF"/>
                </a:solidFill>
                <a:latin typeface="Liberation Sans Bold"/>
              </a:rPr>
              <a:t>OR A PATENT WHEN IT DOES NOT FULFILL THE CONDITIONS OF VALIDITY</a:t>
            </a:r>
          </a:p>
          <a:p>
            <a:pPr algn="ctr">
              <a:lnSpc>
                <a:spcPts val="3670"/>
              </a:lnSpc>
            </a:pPr>
            <a:endParaRPr lang="en-US" sz="2823" spc="141">
              <a:solidFill>
                <a:srgbClr val="FFFFFF"/>
              </a:solidFill>
              <a:latin typeface="Liberatio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5054197"/>
            <a:ext cx="3886200" cy="29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179">
                <a:solidFill>
                  <a:srgbClr val="FFFFFF"/>
                </a:solidFill>
                <a:latin typeface="Liberation Sans Bold"/>
              </a:rPr>
              <a:t>INFRIGEMENT </a:t>
            </a:r>
          </a:p>
          <a:p>
            <a:pPr algn="ctr">
              <a:lnSpc>
                <a:spcPts val="4680"/>
              </a:lnSpc>
            </a:pPr>
            <a:endParaRPr lang="en-US" sz="3600" spc="179">
              <a:solidFill>
                <a:srgbClr val="FFFFFF"/>
              </a:solidFill>
              <a:latin typeface="Liberation Sans Bold"/>
            </a:endParaRPr>
          </a:p>
          <a:p>
            <a:pPr algn="ctr">
              <a:lnSpc>
                <a:spcPts val="4680"/>
              </a:lnSpc>
            </a:pPr>
            <a:r>
              <a:rPr lang="en-US" sz="3600" spc="179">
                <a:solidFill>
                  <a:srgbClr val="FFFFFF"/>
                </a:solidFill>
                <a:latin typeface="Liberation Sans Bold"/>
              </a:rPr>
              <a:t>KIND OF INFRIGEMENTS</a:t>
            </a:r>
          </a:p>
          <a:p>
            <a:pPr algn="ctr">
              <a:lnSpc>
                <a:spcPts val="4680"/>
              </a:lnSpc>
            </a:pPr>
            <a:endParaRPr lang="en-US" sz="3600" spc="179">
              <a:solidFill>
                <a:srgbClr val="FFFFFF"/>
              </a:solidFill>
              <a:latin typeface="Liberation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373100" y="8387728"/>
            <a:ext cx="3836818" cy="87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FFFFFF"/>
                </a:solidFill>
                <a:latin typeface="Liberation Sans Bold"/>
              </a:rPr>
              <a:t>(not new, no inventive </a:t>
            </a:r>
          </a:p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FFFFFF"/>
                </a:solidFill>
                <a:latin typeface="Liberation Sans Bold"/>
              </a:rPr>
              <a:t>step for a patent)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00900" y="5593080"/>
            <a:ext cx="3886200" cy="255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2"/>
              </a:lnSpc>
            </a:pPr>
            <a:r>
              <a:rPr lang="en-US" sz="3601">
                <a:solidFill>
                  <a:srgbClr val="FFFFFF"/>
                </a:solidFill>
                <a:latin typeface="Liberation Sans Bold"/>
              </a:rPr>
              <a:t>CANCELLATION OF </a:t>
            </a:r>
          </a:p>
          <a:p>
            <a:pPr algn="ctr">
              <a:lnSpc>
                <a:spcPts val="5042"/>
              </a:lnSpc>
            </a:pPr>
            <a:r>
              <a:rPr lang="en-US" sz="3601">
                <a:solidFill>
                  <a:srgbClr val="FFFFFF"/>
                </a:solidFill>
                <a:latin typeface="Liberation Sans Bold"/>
              </a:rPr>
              <a:t>A TRADE MARK, </a:t>
            </a:r>
          </a:p>
          <a:p>
            <a:pPr algn="ctr">
              <a:lnSpc>
                <a:spcPts val="5042"/>
              </a:lnSpc>
              <a:spcBef>
                <a:spcPct val="0"/>
              </a:spcBef>
            </a:pPr>
            <a:r>
              <a:rPr lang="en-US" sz="3601">
                <a:solidFill>
                  <a:srgbClr val="FFFFFF"/>
                </a:solidFill>
                <a:latin typeface="Liberation Sans Bold"/>
              </a:rPr>
              <a:t>A PATENT 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684763" y="3800468"/>
            <a:ext cx="1164110" cy="1034603"/>
          </a:xfrm>
          <a:custGeom>
            <a:avLst/>
            <a:gdLst/>
            <a:ahLst/>
            <a:cxnLst/>
            <a:rect l="l" t="t" r="r" b="b"/>
            <a:pathLst>
              <a:path w="1164110" h="1034603">
                <a:moveTo>
                  <a:pt x="0" y="0"/>
                </a:moveTo>
                <a:lnTo>
                  <a:pt x="1164110" y="0"/>
                </a:lnTo>
                <a:lnTo>
                  <a:pt x="1164110" y="1034603"/>
                </a:lnTo>
                <a:lnTo>
                  <a:pt x="0" y="103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561945" y="3800468"/>
            <a:ext cx="1164110" cy="1034603"/>
          </a:xfrm>
          <a:custGeom>
            <a:avLst/>
            <a:gdLst/>
            <a:ahLst/>
            <a:cxnLst/>
            <a:rect l="l" t="t" r="r" b="b"/>
            <a:pathLst>
              <a:path w="1164110" h="1034603">
                <a:moveTo>
                  <a:pt x="0" y="0"/>
                </a:moveTo>
                <a:lnTo>
                  <a:pt x="1164110" y="0"/>
                </a:lnTo>
                <a:lnTo>
                  <a:pt x="1164110" y="1034603"/>
                </a:lnTo>
                <a:lnTo>
                  <a:pt x="0" y="103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6302" y="9779789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94004" y="0"/>
            <a:ext cx="18582004" cy="7701184"/>
          </a:xfrm>
          <a:custGeom>
            <a:avLst/>
            <a:gdLst/>
            <a:ahLst/>
            <a:cxnLst/>
            <a:rect l="l" t="t" r="r" b="b"/>
            <a:pathLst>
              <a:path w="18582004" h="7701184">
                <a:moveTo>
                  <a:pt x="18582004" y="0"/>
                </a:moveTo>
                <a:lnTo>
                  <a:pt x="0" y="0"/>
                </a:lnTo>
                <a:lnTo>
                  <a:pt x="0" y="7701184"/>
                </a:lnTo>
                <a:lnTo>
                  <a:pt x="18582004" y="7701184"/>
                </a:lnTo>
                <a:lnTo>
                  <a:pt x="18582004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t="-40181" r="-10054" b="-3673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912799" y="6289231"/>
            <a:ext cx="11375201" cy="251387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0" y="8209879"/>
            <a:ext cx="3569421" cy="2077121"/>
          </a:xfrm>
          <a:custGeom>
            <a:avLst/>
            <a:gdLst/>
            <a:ahLst/>
            <a:cxnLst/>
            <a:rect l="l" t="t" r="r" b="b"/>
            <a:pathLst>
              <a:path w="3569421" h="2077121">
                <a:moveTo>
                  <a:pt x="0" y="0"/>
                </a:moveTo>
                <a:lnTo>
                  <a:pt x="3569421" y="0"/>
                </a:lnTo>
                <a:lnTo>
                  <a:pt x="3569421" y="2077121"/>
                </a:lnTo>
                <a:lnTo>
                  <a:pt x="0" y="2077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28911" y="6294467"/>
            <a:ext cx="11259089" cy="277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2914" spc="29">
                <a:solidFill>
                  <a:srgbClr val="001A70"/>
                </a:solidFill>
                <a:latin typeface="Liberation Sans Bold Italics"/>
              </a:rPr>
              <a:t>“If a man is keeping an idea to himself, and that idea is taken by stealth or trickery-I say it is stealing. But once a man has revealed his idea to others, it is no longer his alone. It belongs to the world.”</a:t>
            </a:r>
          </a:p>
          <a:p>
            <a:pPr algn="r">
              <a:lnSpc>
                <a:spcPts val="2949"/>
              </a:lnSpc>
            </a:pPr>
            <a:r>
              <a:rPr lang="en-US" sz="2106" spc="21">
                <a:solidFill>
                  <a:srgbClr val="001A70"/>
                </a:solidFill>
                <a:latin typeface="Liberation Sans Italics"/>
              </a:rPr>
              <a:t> </a:t>
            </a:r>
            <a:r>
              <a:rPr lang="en-US" sz="2106" spc="21">
                <a:solidFill>
                  <a:srgbClr val="001A70"/>
                </a:solidFill>
                <a:latin typeface="Liberation Sans"/>
              </a:rPr>
              <a:t>Linda Sue Park (American writer)</a:t>
            </a:r>
          </a:p>
          <a:p>
            <a:pPr>
              <a:lnSpc>
                <a:spcPts val="2949"/>
              </a:lnSpc>
            </a:pPr>
            <a:endParaRPr lang="en-US" sz="2106" spc="21">
              <a:solidFill>
                <a:srgbClr val="001A70"/>
              </a:solidFill>
              <a:latin typeface="Liberatio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629087" y="9841230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416645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645" cy="1593725"/>
            </a:xfrm>
            <a:custGeom>
              <a:avLst/>
              <a:gdLst/>
              <a:ahLst/>
              <a:cxnLst/>
              <a:rect l="l" t="t" r="r" b="b"/>
              <a:pathLst>
                <a:path w="1416645" h="159372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V="1">
            <a:off x="8830563" y="0"/>
            <a:ext cx="2677972" cy="2671277"/>
          </a:xfrm>
          <a:custGeom>
            <a:avLst/>
            <a:gdLst/>
            <a:ahLst/>
            <a:cxnLst/>
            <a:rect l="l" t="t" r="r" b="b"/>
            <a:pathLst>
              <a:path w="2677972" h="2671277">
                <a:moveTo>
                  <a:pt x="0" y="2671277"/>
                </a:moveTo>
                <a:lnTo>
                  <a:pt x="2677972" y="2671277"/>
                </a:lnTo>
                <a:lnTo>
                  <a:pt x="2677972" y="0"/>
                </a:lnTo>
                <a:lnTo>
                  <a:pt x="0" y="0"/>
                </a:lnTo>
                <a:lnTo>
                  <a:pt x="0" y="26712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5646546" y="4672352"/>
            <a:ext cx="8798664" cy="2430631"/>
          </a:xfrm>
          <a:custGeom>
            <a:avLst/>
            <a:gdLst/>
            <a:ahLst/>
            <a:cxnLst/>
            <a:rect l="l" t="t" r="r" b="b"/>
            <a:pathLst>
              <a:path w="8798664" h="2430631">
                <a:moveTo>
                  <a:pt x="0" y="0"/>
                </a:moveTo>
                <a:lnTo>
                  <a:pt x="8798664" y="0"/>
                </a:lnTo>
                <a:lnTo>
                  <a:pt x="8798664" y="2430631"/>
                </a:lnTo>
                <a:lnTo>
                  <a:pt x="0" y="243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78754" y="466512"/>
            <a:ext cx="1647408" cy="1437444"/>
          </a:xfrm>
          <a:custGeom>
            <a:avLst/>
            <a:gdLst/>
            <a:ahLst/>
            <a:cxnLst/>
            <a:rect l="l" t="t" r="r" b="b"/>
            <a:pathLst>
              <a:path w="1647408" h="1437444">
                <a:moveTo>
                  <a:pt x="0" y="0"/>
                </a:moveTo>
                <a:lnTo>
                  <a:pt x="1647408" y="0"/>
                </a:lnTo>
                <a:lnTo>
                  <a:pt x="1647408" y="1437444"/>
                </a:lnTo>
                <a:lnTo>
                  <a:pt x="0" y="1437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4073522" cy="2370468"/>
          </a:xfrm>
          <a:custGeom>
            <a:avLst/>
            <a:gdLst/>
            <a:ahLst/>
            <a:cxnLst/>
            <a:rect l="l" t="t" r="r" b="b"/>
            <a:pathLst>
              <a:path w="4073522" h="2370468">
                <a:moveTo>
                  <a:pt x="0" y="0"/>
                </a:moveTo>
                <a:lnTo>
                  <a:pt x="4073522" y="0"/>
                </a:lnTo>
                <a:lnTo>
                  <a:pt x="4073522" y="2370468"/>
                </a:lnTo>
                <a:lnTo>
                  <a:pt x="0" y="2370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768854"/>
            <a:ext cx="7429500" cy="134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79"/>
              </a:lnSpc>
            </a:pPr>
            <a:r>
              <a:rPr lang="en-US" sz="8799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302" y="9779789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67432" y="0"/>
            <a:ext cx="9144000" cy="10287000"/>
            <a:chOff x="0" y="0"/>
            <a:chExt cx="1416645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645" cy="1593725"/>
            </a:xfrm>
            <a:custGeom>
              <a:avLst/>
              <a:gdLst/>
              <a:ahLst/>
              <a:cxnLst/>
              <a:rect l="l" t="t" r="r" b="b"/>
              <a:pathLst>
                <a:path w="1416645" h="159372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4490" r="-1550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952500" cy="10287000"/>
            <a:chOff x="0" y="0"/>
            <a:chExt cx="25086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864" cy="2709333"/>
            </a:xfrm>
            <a:custGeom>
              <a:avLst/>
              <a:gdLst/>
              <a:ahLst/>
              <a:cxnLst/>
              <a:rect l="l" t="t" r="r" b="b"/>
              <a:pathLst>
                <a:path w="250864" h="2709333">
                  <a:moveTo>
                    <a:pt x="0" y="0"/>
                  </a:moveTo>
                  <a:lnTo>
                    <a:pt x="250864" y="0"/>
                  </a:lnTo>
                  <a:lnTo>
                    <a:pt x="2508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50864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698431" y="851899"/>
            <a:ext cx="8603736" cy="1451881"/>
          </a:xfrm>
          <a:custGeom>
            <a:avLst/>
            <a:gdLst/>
            <a:ahLst/>
            <a:cxnLst/>
            <a:rect l="l" t="t" r="r" b="b"/>
            <a:pathLst>
              <a:path w="8603736" h="1451881">
                <a:moveTo>
                  <a:pt x="8603736" y="1451881"/>
                </a:moveTo>
                <a:lnTo>
                  <a:pt x="0" y="1451881"/>
                </a:lnTo>
                <a:lnTo>
                  <a:pt x="0" y="0"/>
                </a:lnTo>
                <a:lnTo>
                  <a:pt x="8603736" y="0"/>
                </a:lnTo>
                <a:lnTo>
                  <a:pt x="8603736" y="14518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878860" y="6902751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75877" y="3721369"/>
            <a:ext cx="9229912" cy="74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2"/>
              </a:lnSpc>
            </a:pPr>
            <a:r>
              <a:rPr lang="en-US" sz="4230">
                <a:solidFill>
                  <a:srgbClr val="2E2E2E"/>
                </a:solidFill>
                <a:latin typeface="Liberation Sans"/>
              </a:rPr>
              <a:t>Definition of IP / different IP rights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8431" y="3702319"/>
            <a:ext cx="926083" cy="76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2"/>
              </a:lnSpc>
            </a:pPr>
            <a:r>
              <a:rPr lang="en-US" sz="4230">
                <a:solidFill>
                  <a:srgbClr val="001A70"/>
                </a:solidFill>
                <a:latin typeface="Poppi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58418" y="4842127"/>
            <a:ext cx="9782998" cy="149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2"/>
              </a:lnSpc>
            </a:pPr>
            <a:r>
              <a:rPr lang="en-US" sz="4230">
                <a:solidFill>
                  <a:srgbClr val="2E2E2E"/>
                </a:solidFill>
                <a:latin typeface="Liberation Sans"/>
              </a:rPr>
              <a:t>IP at national and </a:t>
            </a:r>
          </a:p>
          <a:p>
            <a:pPr>
              <a:lnSpc>
                <a:spcPts val="5922"/>
              </a:lnSpc>
            </a:pPr>
            <a:r>
              <a:rPr lang="en-US" sz="4230">
                <a:solidFill>
                  <a:srgbClr val="2E2E2E"/>
                </a:solidFill>
                <a:latin typeface="Liberation Sans"/>
              </a:rPr>
              <a:t>international level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8431" y="4823077"/>
            <a:ext cx="981577" cy="76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2"/>
              </a:lnSpc>
            </a:pPr>
            <a:r>
              <a:rPr lang="en-US" sz="4230">
                <a:solidFill>
                  <a:srgbClr val="001A70"/>
                </a:solidFill>
                <a:latin typeface="Poppins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72318" y="6705613"/>
            <a:ext cx="7195845" cy="74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2"/>
              </a:lnSpc>
            </a:pPr>
            <a:r>
              <a:rPr lang="en-US" sz="4230">
                <a:solidFill>
                  <a:srgbClr val="2E2E2E"/>
                </a:solidFill>
                <a:latin typeface="Liberation Sans"/>
              </a:rPr>
              <a:t>  Focus on each IP right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8431" y="6686563"/>
            <a:ext cx="721995" cy="76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2"/>
              </a:lnSpc>
            </a:pPr>
            <a:r>
              <a:rPr lang="en-US" sz="4230">
                <a:solidFill>
                  <a:srgbClr val="001A70"/>
                </a:solidFill>
                <a:latin typeface="Poppins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17493" y="915476"/>
            <a:ext cx="3085505" cy="113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5"/>
              </a:lnSpc>
              <a:spcBef>
                <a:spcPct val="0"/>
              </a:spcBef>
            </a:pPr>
            <a:r>
              <a:rPr lang="en-US" sz="6432">
                <a:solidFill>
                  <a:srgbClr val="FFFFFF"/>
                </a:solidFill>
                <a:latin typeface="Liberation Sans Bold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736277"/>
            <a:ext cx="811530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1A70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001A70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9096375"/>
            <a:ext cx="18288000" cy="1190625"/>
            <a:chOff x="0" y="0"/>
            <a:chExt cx="4816593" cy="313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13580"/>
            </a:xfrm>
            <a:custGeom>
              <a:avLst/>
              <a:gdLst/>
              <a:ahLst/>
              <a:cxnLst/>
              <a:rect l="l" t="t" r="r" b="b"/>
              <a:pathLst>
                <a:path w="4816592" h="313580">
                  <a:moveTo>
                    <a:pt x="4816592" y="0"/>
                  </a:moveTo>
                  <a:lnTo>
                    <a:pt x="4816592" y="313580"/>
                  </a:lnTo>
                  <a:lnTo>
                    <a:pt x="2408296" y="186580"/>
                  </a:lnTo>
                  <a:lnTo>
                    <a:pt x="0" y="313580"/>
                  </a:lnTo>
                  <a:lnTo>
                    <a:pt x="0" y="0"/>
                  </a:lnTo>
                  <a:lnTo>
                    <a:pt x="4816592" y="0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43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241377"/>
            <a:ext cx="4249231" cy="5764372"/>
          </a:xfrm>
          <a:custGeom>
            <a:avLst/>
            <a:gdLst/>
            <a:ahLst/>
            <a:cxnLst/>
            <a:rect l="l" t="t" r="r" b="b"/>
            <a:pathLst>
              <a:path w="4249231" h="5764372">
                <a:moveTo>
                  <a:pt x="0" y="0"/>
                </a:moveTo>
                <a:lnTo>
                  <a:pt x="4249231" y="0"/>
                </a:lnTo>
                <a:lnTo>
                  <a:pt x="4249231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17646" y="1850976"/>
            <a:ext cx="4052708" cy="6154773"/>
          </a:xfrm>
          <a:custGeom>
            <a:avLst/>
            <a:gdLst/>
            <a:ahLst/>
            <a:cxnLst/>
            <a:rect l="l" t="t" r="r" b="b"/>
            <a:pathLst>
              <a:path w="4052708" h="6154773">
                <a:moveTo>
                  <a:pt x="0" y="0"/>
                </a:moveTo>
                <a:lnTo>
                  <a:pt x="4052708" y="0"/>
                </a:lnTo>
                <a:lnTo>
                  <a:pt x="4052708" y="6154773"/>
                </a:lnTo>
                <a:lnTo>
                  <a:pt x="0" y="6154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99158" y="2781893"/>
            <a:ext cx="4336879" cy="5332755"/>
          </a:xfrm>
          <a:custGeom>
            <a:avLst/>
            <a:gdLst/>
            <a:ahLst/>
            <a:cxnLst/>
            <a:rect l="l" t="t" r="r" b="b"/>
            <a:pathLst>
              <a:path w="4336879" h="5332755">
                <a:moveTo>
                  <a:pt x="0" y="0"/>
                </a:moveTo>
                <a:lnTo>
                  <a:pt x="4336879" y="0"/>
                </a:lnTo>
                <a:lnTo>
                  <a:pt x="4336879" y="5332755"/>
                </a:lnTo>
                <a:lnTo>
                  <a:pt x="0" y="533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80601" y="714350"/>
            <a:ext cx="14326797" cy="162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1A70"/>
                </a:solidFill>
                <a:latin typeface="Poppins Bold"/>
              </a:rPr>
              <a:t>Several IP rights on the same object</a:t>
            </a:r>
          </a:p>
          <a:p>
            <a:pPr algn="ctr">
              <a:lnSpc>
                <a:spcPts val="6000"/>
              </a:lnSpc>
            </a:pPr>
            <a:endParaRPr lang="en-US" sz="6000">
              <a:solidFill>
                <a:srgbClr val="001A70"/>
              </a:solidFill>
              <a:latin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8315" y="8358174"/>
            <a:ext cx="3810000" cy="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>
                <a:solidFill>
                  <a:srgbClr val="001A70"/>
                </a:solidFill>
                <a:latin typeface="Poppins Semi-Bold"/>
              </a:rPr>
              <a:t>PATENT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09447" y="7579839"/>
            <a:ext cx="3810000" cy="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>
                <a:solidFill>
                  <a:srgbClr val="001A70"/>
                </a:solidFill>
                <a:latin typeface="Poppins Bold"/>
              </a:rPr>
              <a:t>TRADE MARK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85860" y="8358174"/>
            <a:ext cx="3810000" cy="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>
                <a:solidFill>
                  <a:srgbClr val="001A70"/>
                </a:solidFill>
                <a:latin typeface="Poppins Semi-Bold"/>
              </a:rPr>
              <a:t>KNOW HOW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7860126" y="6984705"/>
            <a:ext cx="548877" cy="15661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10219447" y="5448271"/>
            <a:ext cx="2079710" cy="23242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4120" y="9753852"/>
            <a:ext cx="811530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5277931" y="3929365"/>
            <a:ext cx="2715645" cy="47719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9096375"/>
            <a:ext cx="18288000" cy="1190625"/>
            <a:chOff x="0" y="0"/>
            <a:chExt cx="4816593" cy="313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13580"/>
            </a:xfrm>
            <a:custGeom>
              <a:avLst/>
              <a:gdLst/>
              <a:ahLst/>
              <a:cxnLst/>
              <a:rect l="l" t="t" r="r" b="b"/>
              <a:pathLst>
                <a:path w="4816592" h="313580">
                  <a:moveTo>
                    <a:pt x="4816592" y="0"/>
                  </a:moveTo>
                  <a:lnTo>
                    <a:pt x="4816592" y="313580"/>
                  </a:lnTo>
                  <a:lnTo>
                    <a:pt x="2408296" y="186580"/>
                  </a:lnTo>
                  <a:lnTo>
                    <a:pt x="0" y="313580"/>
                  </a:lnTo>
                  <a:lnTo>
                    <a:pt x="0" y="0"/>
                  </a:lnTo>
                  <a:lnTo>
                    <a:pt x="4816592" y="0"/>
                  </a:lnTo>
                  <a:close/>
                </a:path>
              </a:pathLst>
            </a:custGeom>
            <a:solidFill>
              <a:srgbClr val="001A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43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8690" y="3373545"/>
            <a:ext cx="4115466" cy="3065356"/>
          </a:xfrm>
          <a:custGeom>
            <a:avLst/>
            <a:gdLst/>
            <a:ahLst/>
            <a:cxnLst/>
            <a:rect l="l" t="t" r="r" b="b"/>
            <a:pathLst>
              <a:path w="4068533" h="3281337">
                <a:moveTo>
                  <a:pt x="0" y="0"/>
                </a:moveTo>
                <a:lnTo>
                  <a:pt x="4068533" y="0"/>
                </a:lnTo>
                <a:lnTo>
                  <a:pt x="4068533" y="3281337"/>
                </a:lnTo>
                <a:lnTo>
                  <a:pt x="0" y="3281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775" r="-2589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45698" y="3484198"/>
            <a:ext cx="5090325" cy="3755667"/>
          </a:xfrm>
          <a:custGeom>
            <a:avLst/>
            <a:gdLst/>
            <a:ahLst/>
            <a:cxnLst/>
            <a:rect l="l" t="t" r="r" b="b"/>
            <a:pathLst>
              <a:path w="5090325" h="3755667">
                <a:moveTo>
                  <a:pt x="0" y="0"/>
                </a:moveTo>
                <a:lnTo>
                  <a:pt x="5090325" y="0"/>
                </a:lnTo>
                <a:lnTo>
                  <a:pt x="5090325" y="3755667"/>
                </a:lnTo>
                <a:lnTo>
                  <a:pt x="0" y="3755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51066" y="1504931"/>
            <a:ext cx="4158120" cy="5183666"/>
          </a:xfrm>
          <a:custGeom>
            <a:avLst/>
            <a:gdLst/>
            <a:ahLst/>
            <a:cxnLst/>
            <a:rect l="l" t="t" r="r" b="b"/>
            <a:pathLst>
              <a:path w="4158120" h="5183666">
                <a:moveTo>
                  <a:pt x="0" y="0"/>
                </a:moveTo>
                <a:lnTo>
                  <a:pt x="4158121" y="0"/>
                </a:lnTo>
                <a:lnTo>
                  <a:pt x="4158121" y="5183665"/>
                </a:lnTo>
                <a:lnTo>
                  <a:pt x="0" y="5183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80601" y="714350"/>
            <a:ext cx="14326797" cy="162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1A70"/>
                </a:solidFill>
                <a:latin typeface="Poppins Bold"/>
              </a:rPr>
              <a:t>Several IP rights on the same object</a:t>
            </a:r>
          </a:p>
          <a:p>
            <a:pPr algn="ctr">
              <a:lnSpc>
                <a:spcPts val="6000"/>
              </a:lnSpc>
            </a:pPr>
            <a:endParaRPr lang="en-US" sz="6000">
              <a:solidFill>
                <a:srgbClr val="001A70"/>
              </a:solidFill>
              <a:latin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0916" y="8358174"/>
            <a:ext cx="3810000" cy="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>
                <a:solidFill>
                  <a:srgbClr val="001A70"/>
                </a:solidFill>
                <a:latin typeface="Poppins Semi-Bold"/>
              </a:rPr>
              <a:t>DATA BASE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83462" y="2012903"/>
            <a:ext cx="3810000" cy="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>
                <a:solidFill>
                  <a:srgbClr val="001A70"/>
                </a:solidFill>
                <a:latin typeface="Poppins Semi-Bold"/>
              </a:rPr>
              <a:t>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85860" y="8358174"/>
            <a:ext cx="3810000" cy="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>
                <a:solidFill>
                  <a:srgbClr val="001A70"/>
                </a:solidFill>
                <a:latin typeface="Poppins Semi-Bold"/>
              </a:rPr>
              <a:t>SOFTWARE</a:t>
            </a:r>
          </a:p>
        </p:txBody>
      </p:sp>
      <p:sp>
        <p:nvSpPr>
          <p:cNvPr id="12" name="Freeform 12"/>
          <p:cNvSpPr/>
          <p:nvPr/>
        </p:nvSpPr>
        <p:spPr>
          <a:xfrm>
            <a:off x="5784796" y="5362032"/>
            <a:ext cx="2492676" cy="3785580"/>
          </a:xfrm>
          <a:custGeom>
            <a:avLst/>
            <a:gdLst/>
            <a:ahLst/>
            <a:cxnLst/>
            <a:rect l="l" t="t" r="r" b="b"/>
            <a:pathLst>
              <a:path w="2492676" h="3785580">
                <a:moveTo>
                  <a:pt x="0" y="0"/>
                </a:moveTo>
                <a:lnTo>
                  <a:pt x="2492676" y="0"/>
                </a:lnTo>
                <a:lnTo>
                  <a:pt x="2492676" y="3785580"/>
                </a:lnTo>
                <a:lnTo>
                  <a:pt x="0" y="3785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6109" y="9800894"/>
            <a:ext cx="811530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  <p:sp>
        <p:nvSpPr>
          <p:cNvPr id="14" name="AutoShape 14"/>
          <p:cNvSpPr/>
          <p:nvPr/>
        </p:nvSpPr>
        <p:spPr>
          <a:xfrm flipH="1">
            <a:off x="7841176" y="3208508"/>
            <a:ext cx="548877" cy="53404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5097233" y="5362032"/>
            <a:ext cx="687563" cy="18927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>
            <a:off x="7813289" y="5362032"/>
            <a:ext cx="4732409" cy="23733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826443"/>
            <a:ext cx="18288000" cy="3460557"/>
            <a:chOff x="0" y="0"/>
            <a:chExt cx="2833290" cy="536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536131"/>
            </a:xfrm>
            <a:custGeom>
              <a:avLst/>
              <a:gdLst/>
              <a:ahLst/>
              <a:cxnLst/>
              <a:rect l="l" t="t" r="r" b="b"/>
              <a:pathLst>
                <a:path w="2833290" h="536131">
                  <a:moveTo>
                    <a:pt x="0" y="0"/>
                  </a:moveTo>
                  <a:lnTo>
                    <a:pt x="2833290" y="0"/>
                  </a:lnTo>
                  <a:lnTo>
                    <a:pt x="2833290" y="536131"/>
                  </a:lnTo>
                  <a:lnTo>
                    <a:pt x="0" y="536131"/>
                  </a:lnTo>
                  <a:close/>
                </a:path>
              </a:pathLst>
            </a:custGeom>
            <a:blipFill>
              <a:blip r:embed="rId2"/>
              <a:stretch>
                <a:fillRect t="-64942" b="-6494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449882" y="595570"/>
            <a:ext cx="11275445" cy="1796862"/>
            <a:chOff x="0" y="0"/>
            <a:chExt cx="15033927" cy="2395816"/>
          </a:xfrm>
        </p:grpSpPr>
        <p:sp>
          <p:nvSpPr>
            <p:cNvPr id="5" name="Freeform 5"/>
            <p:cNvSpPr/>
            <p:nvPr/>
          </p:nvSpPr>
          <p:spPr>
            <a:xfrm flipH="1" flipV="1">
              <a:off x="0" y="0"/>
              <a:ext cx="15033927" cy="2395816"/>
            </a:xfrm>
            <a:custGeom>
              <a:avLst/>
              <a:gdLst/>
              <a:ahLst/>
              <a:cxnLst/>
              <a:rect l="l" t="t" r="r" b="b"/>
              <a:pathLst>
                <a:path w="15033927" h="2395816">
                  <a:moveTo>
                    <a:pt x="15033927" y="2395816"/>
                  </a:moveTo>
                  <a:lnTo>
                    <a:pt x="0" y="2395816"/>
                  </a:lnTo>
                  <a:lnTo>
                    <a:pt x="0" y="0"/>
                  </a:lnTo>
                  <a:lnTo>
                    <a:pt x="15033927" y="0"/>
                  </a:lnTo>
                  <a:lnTo>
                    <a:pt x="15033927" y="239581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2945" b="-2945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539547" y="220008"/>
              <a:ext cx="13234091" cy="193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371"/>
                </a:lnSpc>
              </a:pPr>
              <a:r>
                <a:rPr lang="en-US" sz="4476">
                  <a:solidFill>
                    <a:srgbClr val="FFFFFF"/>
                  </a:solidFill>
                  <a:latin typeface="Liberation Sans Bold"/>
                </a:rPr>
                <a:t>Definition of IP / Different IP rights</a:t>
              </a:r>
            </a:p>
            <a:p>
              <a:pPr>
                <a:lnSpc>
                  <a:spcPts val="6033"/>
                </a:lnSpc>
              </a:pPr>
              <a:endParaRPr lang="en-US" sz="4476">
                <a:solidFill>
                  <a:srgbClr val="FFFFFF"/>
                </a:solidFill>
                <a:latin typeface="Liberation Sans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759643" y="173631"/>
            <a:ext cx="2640739" cy="2640739"/>
          </a:xfrm>
          <a:custGeom>
            <a:avLst/>
            <a:gdLst/>
            <a:ahLst/>
            <a:cxnLst/>
            <a:rect l="l" t="t" r="r" b="b"/>
            <a:pathLst>
              <a:path w="2640739" h="2640739">
                <a:moveTo>
                  <a:pt x="0" y="0"/>
                </a:moveTo>
                <a:lnTo>
                  <a:pt x="2640739" y="0"/>
                </a:lnTo>
                <a:lnTo>
                  <a:pt x="2640739" y="2640739"/>
                </a:lnTo>
                <a:lnTo>
                  <a:pt x="0" y="2640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8427" y="4062482"/>
            <a:ext cx="7845573" cy="234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E2E2E"/>
                </a:solidFill>
                <a:latin typeface="Liberation Sans"/>
              </a:rPr>
              <a:t>Intellectual property rights are the rights given to persons over the creation of their mind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E2E2E"/>
                </a:solidFill>
                <a:latin typeface="Liberation Sans"/>
              </a:rPr>
              <a:t>      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E2E2E"/>
                </a:solidFill>
                <a:latin typeface="Liberation Sans"/>
              </a:rPr>
              <a:t>IP rights usually give the creator an exclusive right over the use of their creation for a certain period of time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2E2E2E"/>
              </a:solidFill>
              <a:latin typeface="Liberation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59643" y="4148927"/>
            <a:ext cx="426994" cy="426994"/>
          </a:xfrm>
          <a:custGeom>
            <a:avLst/>
            <a:gdLst/>
            <a:ahLst/>
            <a:cxnLst/>
            <a:rect l="l" t="t" r="r" b="b"/>
            <a:pathLst>
              <a:path w="426994" h="426994">
                <a:moveTo>
                  <a:pt x="0" y="0"/>
                </a:moveTo>
                <a:lnTo>
                  <a:pt x="426994" y="0"/>
                </a:lnTo>
                <a:lnTo>
                  <a:pt x="426994" y="426994"/>
                </a:lnTo>
                <a:lnTo>
                  <a:pt x="0" y="4269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9643" y="5294330"/>
            <a:ext cx="426994" cy="426994"/>
          </a:xfrm>
          <a:custGeom>
            <a:avLst/>
            <a:gdLst/>
            <a:ahLst/>
            <a:cxnLst/>
            <a:rect l="l" t="t" r="r" b="b"/>
            <a:pathLst>
              <a:path w="426994" h="426994">
                <a:moveTo>
                  <a:pt x="0" y="0"/>
                </a:moveTo>
                <a:lnTo>
                  <a:pt x="426994" y="0"/>
                </a:lnTo>
                <a:lnTo>
                  <a:pt x="426994" y="426994"/>
                </a:lnTo>
                <a:lnTo>
                  <a:pt x="0" y="4269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249682"/>
            <a:ext cx="3421182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3499">
                <a:solidFill>
                  <a:srgbClr val="001A70"/>
                </a:solidFill>
                <a:latin typeface="Liberation Sans Bold"/>
              </a:rPr>
              <a:t>Definition of IP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87604" y="4091777"/>
            <a:ext cx="7845573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2E2E2E"/>
                </a:solidFill>
                <a:latin typeface="Poppins"/>
              </a:rPr>
              <a:t>Different products, different IP rights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2E2E2E"/>
              </a:solidFill>
              <a:latin typeface="Poppins"/>
            </a:endParaR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2E2E2E"/>
                </a:solidFill>
                <a:latin typeface="Poppins"/>
              </a:rPr>
              <a:t>Distinction between the property of the product/object and    the IP rights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87604" y="3249682"/>
            <a:ext cx="3810000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3499">
                <a:solidFill>
                  <a:srgbClr val="001A70"/>
                </a:solidFill>
                <a:latin typeface="Liberation Sans Bold"/>
              </a:rPr>
              <a:t>Presentation</a:t>
            </a:r>
          </a:p>
          <a:p>
            <a:pPr>
              <a:lnSpc>
                <a:spcPts val="3499"/>
              </a:lnSpc>
            </a:pPr>
            <a:endParaRPr lang="en-US" sz="3499">
              <a:solidFill>
                <a:srgbClr val="001A70"/>
              </a:solidFill>
              <a:latin typeface="Liberatio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9643" y="609745"/>
            <a:ext cx="2371682" cy="152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3"/>
              </a:lnSpc>
              <a:spcBef>
                <a:spcPct val="0"/>
              </a:spcBef>
            </a:pPr>
            <a:r>
              <a:rPr lang="en-US" sz="8373">
                <a:solidFill>
                  <a:srgbClr val="FFFFFF"/>
                </a:solidFill>
                <a:latin typeface="Poppins Semi-Bold"/>
              </a:rPr>
              <a:t>1</a:t>
            </a:r>
          </a:p>
        </p:txBody>
      </p:sp>
      <p:sp>
        <p:nvSpPr>
          <p:cNvPr id="15" name="Freeform 15"/>
          <p:cNvSpPr/>
          <p:nvPr/>
        </p:nvSpPr>
        <p:spPr>
          <a:xfrm>
            <a:off x="9543575" y="4119632"/>
            <a:ext cx="426994" cy="426994"/>
          </a:xfrm>
          <a:custGeom>
            <a:avLst/>
            <a:gdLst/>
            <a:ahLst/>
            <a:cxnLst/>
            <a:rect l="l" t="t" r="r" b="b"/>
            <a:pathLst>
              <a:path w="426994" h="426994">
                <a:moveTo>
                  <a:pt x="0" y="0"/>
                </a:moveTo>
                <a:lnTo>
                  <a:pt x="426994" y="0"/>
                </a:lnTo>
                <a:lnTo>
                  <a:pt x="426994" y="426994"/>
                </a:lnTo>
                <a:lnTo>
                  <a:pt x="0" y="4269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543575" y="4836273"/>
            <a:ext cx="426994" cy="426994"/>
          </a:xfrm>
          <a:custGeom>
            <a:avLst/>
            <a:gdLst/>
            <a:ahLst/>
            <a:cxnLst/>
            <a:rect l="l" t="t" r="r" b="b"/>
            <a:pathLst>
              <a:path w="426994" h="426994">
                <a:moveTo>
                  <a:pt x="0" y="0"/>
                </a:moveTo>
                <a:lnTo>
                  <a:pt x="426994" y="0"/>
                </a:lnTo>
                <a:lnTo>
                  <a:pt x="426994" y="426994"/>
                </a:lnTo>
                <a:lnTo>
                  <a:pt x="0" y="4269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4640" y="9703675"/>
            <a:ext cx="811530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8988" y="3532337"/>
            <a:ext cx="5629472" cy="2175302"/>
            <a:chOff x="0" y="0"/>
            <a:chExt cx="3071153" cy="11867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423" cy="1186733"/>
            </a:xfrm>
            <a:custGeom>
              <a:avLst/>
              <a:gdLst/>
              <a:ahLst/>
              <a:cxnLst/>
              <a:rect l="l" t="t" r="r" b="b"/>
              <a:pathLst>
                <a:path w="3072423" h="1186733">
                  <a:moveTo>
                    <a:pt x="2518702" y="1186733"/>
                  </a:moveTo>
                  <a:lnTo>
                    <a:pt x="553720" y="1186733"/>
                  </a:lnTo>
                  <a:cubicBezTo>
                    <a:pt x="247650" y="1186733"/>
                    <a:pt x="0" y="921058"/>
                    <a:pt x="0" y="594055"/>
                  </a:cubicBezTo>
                  <a:cubicBezTo>
                    <a:pt x="0" y="265690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65690"/>
                    <a:pt x="3072423" y="594055"/>
                  </a:cubicBezTo>
                  <a:cubicBezTo>
                    <a:pt x="3071152" y="921058"/>
                    <a:pt x="2823502" y="1186733"/>
                    <a:pt x="2518702" y="1186733"/>
                  </a:cubicBezTo>
                  <a:close/>
                </a:path>
              </a:pathLst>
            </a:custGeom>
            <a:solidFill>
              <a:srgbClr val="001A7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91904" y="1798575"/>
            <a:ext cx="223123" cy="1986579"/>
            <a:chOff x="0" y="0"/>
            <a:chExt cx="297497" cy="2648772"/>
          </a:xfrm>
        </p:grpSpPr>
        <p:sp>
          <p:nvSpPr>
            <p:cNvPr id="5" name="AutoShape 5"/>
            <p:cNvSpPr/>
            <p:nvPr/>
          </p:nvSpPr>
          <p:spPr>
            <a:xfrm>
              <a:off x="112744" y="114054"/>
              <a:ext cx="72009" cy="24958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97497" cy="297497"/>
            </a:xfrm>
            <a:custGeom>
              <a:avLst/>
              <a:gdLst/>
              <a:ahLst/>
              <a:cxnLst/>
              <a:rect l="l" t="t" r="r" b="b"/>
              <a:pathLst>
                <a:path w="297497" h="297497">
                  <a:moveTo>
                    <a:pt x="0" y="0"/>
                  </a:moveTo>
                  <a:lnTo>
                    <a:pt x="297497" y="0"/>
                  </a:lnTo>
                  <a:lnTo>
                    <a:pt x="297497" y="297497"/>
                  </a:lnTo>
                  <a:lnTo>
                    <a:pt x="0" y="297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2351275"/>
              <a:ext cx="297497" cy="297497"/>
            </a:xfrm>
            <a:custGeom>
              <a:avLst/>
              <a:gdLst/>
              <a:ahLst/>
              <a:cxnLst/>
              <a:rect l="l" t="t" r="r" b="b"/>
              <a:pathLst>
                <a:path w="297497" h="297497">
                  <a:moveTo>
                    <a:pt x="0" y="0"/>
                  </a:moveTo>
                  <a:lnTo>
                    <a:pt x="297497" y="0"/>
                  </a:lnTo>
                  <a:lnTo>
                    <a:pt x="297497" y="297497"/>
                  </a:lnTo>
                  <a:lnTo>
                    <a:pt x="0" y="297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rot="5400000">
            <a:off x="14322472" y="5990900"/>
            <a:ext cx="46194" cy="92859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9" name="Group 9"/>
          <p:cNvGrpSpPr/>
          <p:nvPr/>
        </p:nvGrpSpPr>
        <p:grpSpPr>
          <a:xfrm>
            <a:off x="14706049" y="5461907"/>
            <a:ext cx="223123" cy="1986579"/>
            <a:chOff x="0" y="0"/>
            <a:chExt cx="297497" cy="2648772"/>
          </a:xfrm>
        </p:grpSpPr>
        <p:sp>
          <p:nvSpPr>
            <p:cNvPr id="10" name="AutoShape 10"/>
            <p:cNvSpPr/>
            <p:nvPr/>
          </p:nvSpPr>
          <p:spPr>
            <a:xfrm>
              <a:off x="112744" y="114054"/>
              <a:ext cx="72009" cy="249585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97497" cy="297497"/>
            </a:xfrm>
            <a:custGeom>
              <a:avLst/>
              <a:gdLst/>
              <a:ahLst/>
              <a:cxnLst/>
              <a:rect l="l" t="t" r="r" b="b"/>
              <a:pathLst>
                <a:path w="297497" h="297497">
                  <a:moveTo>
                    <a:pt x="0" y="0"/>
                  </a:moveTo>
                  <a:lnTo>
                    <a:pt x="297497" y="0"/>
                  </a:lnTo>
                  <a:lnTo>
                    <a:pt x="297497" y="297497"/>
                  </a:lnTo>
                  <a:lnTo>
                    <a:pt x="0" y="297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734176"/>
              <a:ext cx="297497" cy="297497"/>
            </a:xfrm>
            <a:custGeom>
              <a:avLst/>
              <a:gdLst/>
              <a:ahLst/>
              <a:cxnLst/>
              <a:rect l="l" t="t" r="r" b="b"/>
              <a:pathLst>
                <a:path w="297497" h="297497">
                  <a:moveTo>
                    <a:pt x="0" y="0"/>
                  </a:moveTo>
                  <a:lnTo>
                    <a:pt x="297497" y="0"/>
                  </a:lnTo>
                  <a:lnTo>
                    <a:pt x="297497" y="297496"/>
                  </a:lnTo>
                  <a:lnTo>
                    <a:pt x="0" y="297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1468351"/>
              <a:ext cx="297497" cy="297497"/>
            </a:xfrm>
            <a:custGeom>
              <a:avLst/>
              <a:gdLst/>
              <a:ahLst/>
              <a:cxnLst/>
              <a:rect l="l" t="t" r="r" b="b"/>
              <a:pathLst>
                <a:path w="297497" h="297497">
                  <a:moveTo>
                    <a:pt x="0" y="0"/>
                  </a:moveTo>
                  <a:lnTo>
                    <a:pt x="297497" y="0"/>
                  </a:lnTo>
                  <a:lnTo>
                    <a:pt x="297497" y="297497"/>
                  </a:lnTo>
                  <a:lnTo>
                    <a:pt x="0" y="297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2351275"/>
              <a:ext cx="297497" cy="297497"/>
            </a:xfrm>
            <a:custGeom>
              <a:avLst/>
              <a:gdLst/>
              <a:ahLst/>
              <a:cxnLst/>
              <a:rect l="l" t="t" r="r" b="b"/>
              <a:pathLst>
                <a:path w="297497" h="297497">
                  <a:moveTo>
                    <a:pt x="0" y="0"/>
                  </a:moveTo>
                  <a:lnTo>
                    <a:pt x="297497" y="0"/>
                  </a:lnTo>
                  <a:lnTo>
                    <a:pt x="297497" y="297497"/>
                  </a:lnTo>
                  <a:lnTo>
                    <a:pt x="0" y="297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AutoShape 15"/>
          <p:cNvSpPr/>
          <p:nvPr/>
        </p:nvSpPr>
        <p:spPr>
          <a:xfrm>
            <a:off x="7809752" y="2681366"/>
            <a:ext cx="79101" cy="37507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6" name="AutoShape 16"/>
          <p:cNvSpPr/>
          <p:nvPr/>
        </p:nvSpPr>
        <p:spPr>
          <a:xfrm rot="5400000">
            <a:off x="9903299" y="4393040"/>
            <a:ext cx="46053" cy="417036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7" name="Group 17"/>
          <p:cNvGrpSpPr/>
          <p:nvPr/>
        </p:nvGrpSpPr>
        <p:grpSpPr>
          <a:xfrm>
            <a:off x="9926325" y="6065391"/>
            <a:ext cx="4419243" cy="792700"/>
            <a:chOff x="0" y="0"/>
            <a:chExt cx="6503881" cy="11666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505151" cy="1166631"/>
            </a:xfrm>
            <a:custGeom>
              <a:avLst/>
              <a:gdLst/>
              <a:ahLst/>
              <a:cxnLst/>
              <a:rect l="l" t="t" r="r" b="b"/>
              <a:pathLst>
                <a:path w="6505151" h="1166631">
                  <a:moveTo>
                    <a:pt x="5951431" y="1166631"/>
                  </a:moveTo>
                  <a:lnTo>
                    <a:pt x="553720" y="1166631"/>
                  </a:lnTo>
                  <a:cubicBezTo>
                    <a:pt x="247650" y="1166631"/>
                    <a:pt x="0" y="905454"/>
                    <a:pt x="0" y="583991"/>
                  </a:cubicBezTo>
                  <a:cubicBezTo>
                    <a:pt x="0" y="261189"/>
                    <a:pt x="247650" y="0"/>
                    <a:pt x="553720" y="0"/>
                  </a:cubicBezTo>
                  <a:lnTo>
                    <a:pt x="5951431" y="0"/>
                  </a:lnTo>
                  <a:cubicBezTo>
                    <a:pt x="6257501" y="0"/>
                    <a:pt x="6505151" y="261189"/>
                    <a:pt x="6505151" y="583991"/>
                  </a:cubicBezTo>
                  <a:cubicBezTo>
                    <a:pt x="6503881" y="905454"/>
                    <a:pt x="6256231" y="1166631"/>
                    <a:pt x="5951431" y="1166631"/>
                  </a:cubicBezTo>
                  <a:close/>
                </a:path>
              </a:pathLst>
            </a:custGeom>
            <a:solidFill>
              <a:srgbClr val="FE5716"/>
            </a:solidFill>
          </p:spPr>
        </p:sp>
      </p:grpSp>
      <p:sp>
        <p:nvSpPr>
          <p:cNvPr id="19" name="AutoShape 19"/>
          <p:cNvSpPr/>
          <p:nvPr/>
        </p:nvSpPr>
        <p:spPr>
          <a:xfrm rot="5400000">
            <a:off x="6923672" y="3725775"/>
            <a:ext cx="46516" cy="17884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0" name="Group 20"/>
          <p:cNvGrpSpPr/>
          <p:nvPr/>
        </p:nvGrpSpPr>
        <p:grpSpPr>
          <a:xfrm>
            <a:off x="355215" y="178039"/>
            <a:ext cx="11275445" cy="1120587"/>
            <a:chOff x="0" y="0"/>
            <a:chExt cx="15033927" cy="1494116"/>
          </a:xfrm>
        </p:grpSpPr>
        <p:sp>
          <p:nvSpPr>
            <p:cNvPr id="21" name="Freeform 21"/>
            <p:cNvSpPr/>
            <p:nvPr/>
          </p:nvSpPr>
          <p:spPr>
            <a:xfrm flipH="1" flipV="1">
              <a:off x="0" y="0"/>
              <a:ext cx="15033927" cy="1494116"/>
            </a:xfrm>
            <a:custGeom>
              <a:avLst/>
              <a:gdLst/>
              <a:ahLst/>
              <a:cxnLst/>
              <a:rect l="l" t="t" r="r" b="b"/>
              <a:pathLst>
                <a:path w="15033927" h="1494116">
                  <a:moveTo>
                    <a:pt x="15033927" y="1494116"/>
                  </a:moveTo>
                  <a:lnTo>
                    <a:pt x="0" y="1494116"/>
                  </a:lnTo>
                  <a:lnTo>
                    <a:pt x="0" y="0"/>
                  </a:lnTo>
                  <a:lnTo>
                    <a:pt x="15033927" y="0"/>
                  </a:lnTo>
                  <a:lnTo>
                    <a:pt x="15033927" y="149411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4898" b="-34898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539547" y="210483"/>
              <a:ext cx="13234091" cy="1044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3"/>
                </a:lnSpc>
              </a:pPr>
              <a:r>
                <a:rPr lang="en-US" sz="5028">
                  <a:solidFill>
                    <a:srgbClr val="FFFFFF"/>
                  </a:solidFill>
                  <a:latin typeface="Liberation Sans Bold"/>
                </a:rPr>
                <a:t>Different IP rights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 rot="5400000">
            <a:off x="9871909" y="573156"/>
            <a:ext cx="46053" cy="417036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4" name="AutoShape 24"/>
          <p:cNvSpPr/>
          <p:nvPr/>
        </p:nvSpPr>
        <p:spPr>
          <a:xfrm rot="5400000">
            <a:off x="13495935" y="2217069"/>
            <a:ext cx="46194" cy="92859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5" name="Group 25"/>
          <p:cNvGrpSpPr/>
          <p:nvPr/>
        </p:nvGrpSpPr>
        <p:grpSpPr>
          <a:xfrm>
            <a:off x="9397671" y="1913473"/>
            <a:ext cx="3745424" cy="1674229"/>
            <a:chOff x="0" y="0"/>
            <a:chExt cx="6442954" cy="28800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444225" cy="2880043"/>
            </a:xfrm>
            <a:custGeom>
              <a:avLst/>
              <a:gdLst/>
              <a:ahLst/>
              <a:cxnLst/>
              <a:rect l="l" t="t" r="r" b="b"/>
              <a:pathLst>
                <a:path w="6444225" h="2880043">
                  <a:moveTo>
                    <a:pt x="5890504" y="2880043"/>
                  </a:moveTo>
                  <a:lnTo>
                    <a:pt x="553720" y="2880043"/>
                  </a:lnTo>
                  <a:cubicBezTo>
                    <a:pt x="247650" y="2880043"/>
                    <a:pt x="0" y="2235510"/>
                    <a:pt x="0" y="1441838"/>
                  </a:cubicBezTo>
                  <a:cubicBezTo>
                    <a:pt x="0" y="644859"/>
                    <a:pt x="247650" y="0"/>
                    <a:pt x="553720" y="0"/>
                  </a:cubicBezTo>
                  <a:lnTo>
                    <a:pt x="5890504" y="0"/>
                  </a:lnTo>
                  <a:cubicBezTo>
                    <a:pt x="6196574" y="0"/>
                    <a:pt x="6444224" y="644859"/>
                    <a:pt x="6444224" y="1441838"/>
                  </a:cubicBezTo>
                  <a:cubicBezTo>
                    <a:pt x="6442954" y="2235510"/>
                    <a:pt x="6195304" y="2880043"/>
                    <a:pt x="5890504" y="2880043"/>
                  </a:cubicBezTo>
                  <a:close/>
                </a:path>
              </a:pathLst>
            </a:custGeom>
            <a:solidFill>
              <a:srgbClr val="FE571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4171370" y="1654564"/>
            <a:ext cx="3774333" cy="711414"/>
            <a:chOff x="0" y="0"/>
            <a:chExt cx="10793764" cy="2034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795034" cy="2034488"/>
            </a:xfrm>
            <a:custGeom>
              <a:avLst/>
              <a:gdLst/>
              <a:ahLst/>
              <a:cxnLst/>
              <a:rect l="l" t="t" r="r" b="b"/>
              <a:pathLst>
                <a:path w="10795034" h="2034488">
                  <a:moveTo>
                    <a:pt x="10241314" y="2034488"/>
                  </a:moveTo>
                  <a:lnTo>
                    <a:pt x="553720" y="2034488"/>
                  </a:lnTo>
                  <a:cubicBezTo>
                    <a:pt x="247650" y="2034488"/>
                    <a:pt x="0" y="1579138"/>
                    <a:pt x="0" y="1018497"/>
                  </a:cubicBezTo>
                  <a:cubicBezTo>
                    <a:pt x="0" y="455520"/>
                    <a:pt x="247650" y="0"/>
                    <a:pt x="553720" y="0"/>
                  </a:cubicBezTo>
                  <a:lnTo>
                    <a:pt x="10241314" y="0"/>
                  </a:lnTo>
                  <a:cubicBezTo>
                    <a:pt x="10547384" y="0"/>
                    <a:pt x="10795034" y="455520"/>
                    <a:pt x="10795034" y="1018497"/>
                  </a:cubicBezTo>
                  <a:cubicBezTo>
                    <a:pt x="10793764" y="1579138"/>
                    <a:pt x="10546114" y="2034488"/>
                    <a:pt x="10241314" y="2034488"/>
                  </a:cubicBezTo>
                  <a:close/>
                </a:path>
              </a:pathLst>
            </a:custGeom>
            <a:solidFill>
              <a:srgbClr val="001A7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4144826" y="3233589"/>
            <a:ext cx="3910443" cy="944576"/>
            <a:chOff x="0" y="0"/>
            <a:chExt cx="11183009" cy="270128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184279" cy="2701281"/>
            </a:xfrm>
            <a:custGeom>
              <a:avLst/>
              <a:gdLst/>
              <a:ahLst/>
              <a:cxnLst/>
              <a:rect l="l" t="t" r="r" b="b"/>
              <a:pathLst>
                <a:path w="11184279" h="2701281">
                  <a:moveTo>
                    <a:pt x="10630560" y="2701281"/>
                  </a:moveTo>
                  <a:lnTo>
                    <a:pt x="553720" y="2701281"/>
                  </a:lnTo>
                  <a:cubicBezTo>
                    <a:pt x="247650" y="2701281"/>
                    <a:pt x="0" y="2096744"/>
                    <a:pt x="0" y="1352338"/>
                  </a:cubicBezTo>
                  <a:cubicBezTo>
                    <a:pt x="0" y="604830"/>
                    <a:pt x="247650" y="0"/>
                    <a:pt x="553720" y="0"/>
                  </a:cubicBezTo>
                  <a:lnTo>
                    <a:pt x="10630560" y="0"/>
                  </a:lnTo>
                  <a:cubicBezTo>
                    <a:pt x="10936629" y="0"/>
                    <a:pt x="11184279" y="604830"/>
                    <a:pt x="11184279" y="1352338"/>
                  </a:cubicBezTo>
                  <a:cubicBezTo>
                    <a:pt x="11183010" y="2096744"/>
                    <a:pt x="10935360" y="2701281"/>
                    <a:pt x="10630560" y="2701281"/>
                  </a:cubicBezTo>
                  <a:close/>
                </a:path>
              </a:pathLst>
            </a:custGeom>
            <a:solidFill>
              <a:srgbClr val="001A7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5099332" y="5408572"/>
            <a:ext cx="1424573" cy="439409"/>
            <a:chOff x="0" y="0"/>
            <a:chExt cx="2096570" cy="64668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97840" cy="646687"/>
            </a:xfrm>
            <a:custGeom>
              <a:avLst/>
              <a:gdLst/>
              <a:ahLst/>
              <a:cxnLst/>
              <a:rect l="l" t="t" r="r" b="b"/>
              <a:pathLst>
                <a:path w="2097840" h="646687">
                  <a:moveTo>
                    <a:pt x="1544120" y="646687"/>
                  </a:moveTo>
                  <a:lnTo>
                    <a:pt x="553720" y="646687"/>
                  </a:lnTo>
                  <a:cubicBezTo>
                    <a:pt x="247650" y="646687"/>
                    <a:pt x="0" y="501841"/>
                    <a:pt x="0" y="323672"/>
                  </a:cubicBezTo>
                  <a:cubicBezTo>
                    <a:pt x="0" y="144762"/>
                    <a:pt x="247650" y="0"/>
                    <a:pt x="553720" y="0"/>
                  </a:cubicBezTo>
                  <a:lnTo>
                    <a:pt x="1544120" y="0"/>
                  </a:lnTo>
                  <a:cubicBezTo>
                    <a:pt x="1850190" y="0"/>
                    <a:pt x="2097840" y="144762"/>
                    <a:pt x="2097840" y="323672"/>
                  </a:cubicBezTo>
                  <a:cubicBezTo>
                    <a:pt x="2096570" y="501841"/>
                    <a:pt x="1848920" y="646687"/>
                    <a:pt x="1544120" y="646687"/>
                  </a:cubicBezTo>
                  <a:close/>
                </a:path>
              </a:pathLst>
            </a:custGeom>
            <a:solidFill>
              <a:srgbClr val="001A7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5099332" y="5992690"/>
            <a:ext cx="1788818" cy="439409"/>
            <a:chOff x="0" y="0"/>
            <a:chExt cx="2632636" cy="64668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633906" cy="646687"/>
            </a:xfrm>
            <a:custGeom>
              <a:avLst/>
              <a:gdLst/>
              <a:ahLst/>
              <a:cxnLst/>
              <a:rect l="l" t="t" r="r" b="b"/>
              <a:pathLst>
                <a:path w="2633906" h="646687">
                  <a:moveTo>
                    <a:pt x="2080186" y="646687"/>
                  </a:moveTo>
                  <a:lnTo>
                    <a:pt x="553720" y="646687"/>
                  </a:lnTo>
                  <a:cubicBezTo>
                    <a:pt x="247650" y="646687"/>
                    <a:pt x="0" y="501841"/>
                    <a:pt x="0" y="323672"/>
                  </a:cubicBezTo>
                  <a:cubicBezTo>
                    <a:pt x="0" y="144762"/>
                    <a:pt x="247650" y="0"/>
                    <a:pt x="553720" y="0"/>
                  </a:cubicBezTo>
                  <a:lnTo>
                    <a:pt x="2080186" y="0"/>
                  </a:lnTo>
                  <a:cubicBezTo>
                    <a:pt x="2386256" y="0"/>
                    <a:pt x="2633906" y="144762"/>
                    <a:pt x="2633906" y="323672"/>
                  </a:cubicBezTo>
                  <a:cubicBezTo>
                    <a:pt x="2632636" y="501841"/>
                    <a:pt x="2384986" y="646687"/>
                    <a:pt x="2080186" y="646687"/>
                  </a:cubicBezTo>
                  <a:close/>
                </a:path>
              </a:pathLst>
            </a:custGeom>
            <a:solidFill>
              <a:srgbClr val="001A70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5099332" y="6501250"/>
            <a:ext cx="1424573" cy="439409"/>
            <a:chOff x="0" y="0"/>
            <a:chExt cx="2096570" cy="64668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097840" cy="646687"/>
            </a:xfrm>
            <a:custGeom>
              <a:avLst/>
              <a:gdLst/>
              <a:ahLst/>
              <a:cxnLst/>
              <a:rect l="l" t="t" r="r" b="b"/>
              <a:pathLst>
                <a:path w="2097840" h="646687">
                  <a:moveTo>
                    <a:pt x="1544120" y="646687"/>
                  </a:moveTo>
                  <a:lnTo>
                    <a:pt x="553720" y="646687"/>
                  </a:lnTo>
                  <a:cubicBezTo>
                    <a:pt x="247650" y="646687"/>
                    <a:pt x="0" y="501841"/>
                    <a:pt x="0" y="323672"/>
                  </a:cubicBezTo>
                  <a:cubicBezTo>
                    <a:pt x="0" y="144762"/>
                    <a:pt x="247650" y="0"/>
                    <a:pt x="553720" y="0"/>
                  </a:cubicBezTo>
                  <a:lnTo>
                    <a:pt x="1544120" y="0"/>
                  </a:lnTo>
                  <a:cubicBezTo>
                    <a:pt x="1850190" y="0"/>
                    <a:pt x="2097840" y="144762"/>
                    <a:pt x="2097840" y="323672"/>
                  </a:cubicBezTo>
                  <a:cubicBezTo>
                    <a:pt x="2096570" y="501841"/>
                    <a:pt x="1848920" y="646687"/>
                    <a:pt x="1544120" y="646687"/>
                  </a:cubicBezTo>
                  <a:close/>
                </a:path>
              </a:pathLst>
            </a:custGeom>
            <a:solidFill>
              <a:srgbClr val="001A7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5122684" y="7089384"/>
            <a:ext cx="1871705" cy="439409"/>
            <a:chOff x="0" y="0"/>
            <a:chExt cx="2754622" cy="64668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55893" cy="646687"/>
            </a:xfrm>
            <a:custGeom>
              <a:avLst/>
              <a:gdLst/>
              <a:ahLst/>
              <a:cxnLst/>
              <a:rect l="l" t="t" r="r" b="b"/>
              <a:pathLst>
                <a:path w="2755893" h="646687">
                  <a:moveTo>
                    <a:pt x="2202172" y="646687"/>
                  </a:moveTo>
                  <a:lnTo>
                    <a:pt x="553720" y="646687"/>
                  </a:lnTo>
                  <a:cubicBezTo>
                    <a:pt x="247650" y="646687"/>
                    <a:pt x="0" y="501841"/>
                    <a:pt x="0" y="323672"/>
                  </a:cubicBezTo>
                  <a:cubicBezTo>
                    <a:pt x="0" y="144762"/>
                    <a:pt x="247650" y="0"/>
                    <a:pt x="553720" y="0"/>
                  </a:cubicBezTo>
                  <a:lnTo>
                    <a:pt x="2202172" y="0"/>
                  </a:lnTo>
                  <a:cubicBezTo>
                    <a:pt x="2508242" y="0"/>
                    <a:pt x="2755892" y="144762"/>
                    <a:pt x="2755892" y="323672"/>
                  </a:cubicBezTo>
                  <a:cubicBezTo>
                    <a:pt x="2754622" y="501841"/>
                    <a:pt x="2506972" y="646687"/>
                    <a:pt x="2202172" y="646687"/>
                  </a:cubicBezTo>
                  <a:close/>
                </a:path>
              </a:pathLst>
            </a:custGeom>
            <a:solidFill>
              <a:srgbClr val="001A7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656324" y="3976469"/>
            <a:ext cx="3494800" cy="123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8"/>
              </a:lnSpc>
            </a:pPr>
            <a:r>
              <a:rPr lang="en-US" sz="3513">
                <a:solidFill>
                  <a:srgbClr val="FFFFFF"/>
                </a:solidFill>
                <a:latin typeface="Liberation Sans Bold"/>
              </a:rPr>
              <a:t>INTELLECTUAL </a:t>
            </a:r>
          </a:p>
          <a:p>
            <a:pPr algn="ctr">
              <a:lnSpc>
                <a:spcPts val="4918"/>
              </a:lnSpc>
            </a:pPr>
            <a:r>
              <a:rPr lang="en-US" sz="3513">
                <a:solidFill>
                  <a:srgbClr val="FFFFFF"/>
                </a:solidFill>
                <a:latin typeface="Liberation Sans Bold"/>
              </a:rPr>
              <a:t>PROPERTY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73184" y="2056379"/>
            <a:ext cx="3273206" cy="153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187" spc="87">
                <a:solidFill>
                  <a:srgbClr val="FFFFFF"/>
                </a:solidFill>
                <a:latin typeface="Liberation Sans Bold"/>
              </a:rPr>
              <a:t>COPYRIGHT AND RIGHTS RELATED TO COPYRIGHT</a:t>
            </a:r>
          </a:p>
          <a:p>
            <a:pPr algn="ctr">
              <a:lnSpc>
                <a:spcPts val="3062"/>
              </a:lnSpc>
            </a:pPr>
            <a:endParaRPr lang="en-US" sz="2187" spc="87">
              <a:solidFill>
                <a:srgbClr val="FFFFFF"/>
              </a:solidFill>
              <a:latin typeface="Liberation Sans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179377" y="6301371"/>
            <a:ext cx="4166192" cy="34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sz="2565">
                <a:solidFill>
                  <a:srgbClr val="FFFFFF"/>
                </a:solidFill>
                <a:latin typeface="Liberation Sans Bold"/>
              </a:rPr>
              <a:t>INDUSTRIAL PROPERTY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91674" y="1808100"/>
            <a:ext cx="3804132" cy="237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2"/>
              </a:lnSpc>
              <a:spcBef>
                <a:spcPct val="0"/>
              </a:spcBef>
            </a:pPr>
            <a:r>
              <a:rPr lang="en-US" sz="1672">
                <a:solidFill>
                  <a:srgbClr val="FFFFFF"/>
                </a:solidFill>
                <a:latin typeface="Poppins Semi-Bold"/>
              </a:rPr>
              <a:t>Rights of authors of literary and artistic works</a:t>
            </a:r>
          </a:p>
          <a:p>
            <a:pPr algn="ctr">
              <a:lnSpc>
                <a:spcPts val="1672"/>
              </a:lnSpc>
              <a:spcBef>
                <a:spcPct val="0"/>
              </a:spcBef>
            </a:pPr>
            <a:endParaRPr lang="en-US" sz="1672">
              <a:solidFill>
                <a:srgbClr val="FFFFFF"/>
              </a:solidFill>
              <a:latin typeface="Poppins Semi-Bold"/>
            </a:endParaRPr>
          </a:p>
          <a:p>
            <a:pPr algn="ctr">
              <a:lnSpc>
                <a:spcPts val="1672"/>
              </a:lnSpc>
              <a:spcBef>
                <a:spcPct val="0"/>
              </a:spcBef>
            </a:pPr>
            <a:endParaRPr lang="en-US" sz="1672">
              <a:solidFill>
                <a:srgbClr val="FFFFFF"/>
              </a:solidFill>
              <a:latin typeface="Poppins Semi-Bold"/>
            </a:endParaRPr>
          </a:p>
          <a:p>
            <a:pPr algn="ctr">
              <a:lnSpc>
                <a:spcPts val="1672"/>
              </a:lnSpc>
              <a:spcBef>
                <a:spcPct val="0"/>
              </a:spcBef>
            </a:pPr>
            <a:endParaRPr lang="en-US" sz="1672">
              <a:solidFill>
                <a:srgbClr val="FFFFFF"/>
              </a:solidFill>
              <a:latin typeface="Poppins Semi-Bold"/>
            </a:endParaRPr>
          </a:p>
          <a:p>
            <a:pPr algn="ctr">
              <a:lnSpc>
                <a:spcPts val="1672"/>
              </a:lnSpc>
              <a:spcBef>
                <a:spcPct val="0"/>
              </a:spcBef>
            </a:pPr>
            <a:endParaRPr lang="en-US" sz="1672">
              <a:solidFill>
                <a:srgbClr val="FFFFFF"/>
              </a:solidFill>
              <a:latin typeface="Poppins Semi-Bold"/>
            </a:endParaRPr>
          </a:p>
          <a:p>
            <a:pPr algn="ctr">
              <a:lnSpc>
                <a:spcPts val="1672"/>
              </a:lnSpc>
              <a:spcBef>
                <a:spcPct val="0"/>
              </a:spcBef>
            </a:pPr>
            <a:endParaRPr lang="en-US" sz="1672">
              <a:solidFill>
                <a:srgbClr val="FFFFFF"/>
              </a:solidFill>
              <a:latin typeface="Poppins Semi-Bold"/>
            </a:endParaRPr>
          </a:p>
          <a:p>
            <a:pPr algn="ctr">
              <a:lnSpc>
                <a:spcPts val="1672"/>
              </a:lnSpc>
              <a:spcBef>
                <a:spcPct val="0"/>
              </a:spcBef>
            </a:pPr>
            <a:r>
              <a:rPr lang="en-US" sz="1672">
                <a:solidFill>
                  <a:srgbClr val="FFFFFF"/>
                </a:solidFill>
                <a:latin typeface="Poppins Semi-Bold"/>
              </a:rPr>
              <a:t>Neighbouring rights : </a:t>
            </a:r>
          </a:p>
          <a:p>
            <a:pPr algn="ctr">
              <a:lnSpc>
                <a:spcPts val="1672"/>
              </a:lnSpc>
              <a:spcBef>
                <a:spcPct val="0"/>
              </a:spcBef>
            </a:pPr>
            <a:r>
              <a:rPr lang="en-US" sz="1672">
                <a:solidFill>
                  <a:srgbClr val="FFFFFF"/>
                </a:solidFill>
                <a:latin typeface="Poppins Semi-Bold"/>
              </a:rPr>
              <a:t>rihts of performers, producers of phonograms and broadcasting organizations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290358" y="5490482"/>
            <a:ext cx="2114323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18"/>
              </a:lnSpc>
              <a:spcBef>
                <a:spcPct val="0"/>
              </a:spcBef>
            </a:pPr>
            <a:r>
              <a:rPr lang="en-US" sz="2218" dirty="0">
                <a:solidFill>
                  <a:srgbClr val="FFFFFF"/>
                </a:solidFill>
                <a:latin typeface="Liberation Sans Bold"/>
              </a:rPr>
              <a:t>Patents</a:t>
            </a:r>
          </a:p>
          <a:p>
            <a:pPr>
              <a:lnSpc>
                <a:spcPts val="2218"/>
              </a:lnSpc>
              <a:spcBef>
                <a:spcPct val="0"/>
              </a:spcBef>
            </a:pPr>
            <a:endParaRPr lang="en-US" sz="2218" dirty="0">
              <a:solidFill>
                <a:srgbClr val="FFFFFF"/>
              </a:solidFill>
              <a:latin typeface="Liberation Sans Bold"/>
            </a:endParaRPr>
          </a:p>
          <a:p>
            <a:pPr>
              <a:lnSpc>
                <a:spcPts val="2218"/>
              </a:lnSpc>
              <a:spcBef>
                <a:spcPct val="0"/>
              </a:spcBef>
            </a:pPr>
            <a:r>
              <a:rPr lang="en-US" sz="2218" dirty="0">
                <a:solidFill>
                  <a:srgbClr val="FFFFFF"/>
                </a:solidFill>
                <a:latin typeface="Liberation Sans Bold"/>
              </a:rPr>
              <a:t>Know how</a:t>
            </a:r>
          </a:p>
          <a:p>
            <a:pPr>
              <a:lnSpc>
                <a:spcPts val="2218"/>
              </a:lnSpc>
              <a:spcBef>
                <a:spcPct val="0"/>
              </a:spcBef>
            </a:pPr>
            <a:endParaRPr lang="en-US" sz="2218" dirty="0">
              <a:solidFill>
                <a:srgbClr val="FFFFFF"/>
              </a:solidFill>
              <a:latin typeface="Liberation Sans Bold"/>
            </a:endParaRPr>
          </a:p>
          <a:p>
            <a:pPr>
              <a:lnSpc>
                <a:spcPts val="2218"/>
              </a:lnSpc>
              <a:spcBef>
                <a:spcPct val="0"/>
              </a:spcBef>
            </a:pPr>
            <a:r>
              <a:rPr lang="en-US" sz="2218" dirty="0">
                <a:solidFill>
                  <a:srgbClr val="FFFFFF"/>
                </a:solidFill>
                <a:latin typeface="Liberation Sans Bold"/>
              </a:rPr>
              <a:t>Designs</a:t>
            </a:r>
          </a:p>
          <a:p>
            <a:pPr>
              <a:lnSpc>
                <a:spcPts val="2218"/>
              </a:lnSpc>
              <a:spcBef>
                <a:spcPct val="0"/>
              </a:spcBef>
            </a:pPr>
            <a:endParaRPr lang="en-US" sz="2218" dirty="0">
              <a:solidFill>
                <a:srgbClr val="FFFFFF"/>
              </a:solidFill>
              <a:latin typeface="Liberation Sans Bold"/>
            </a:endParaRPr>
          </a:p>
          <a:p>
            <a:pPr>
              <a:lnSpc>
                <a:spcPts val="2218"/>
              </a:lnSpc>
              <a:spcBef>
                <a:spcPct val="0"/>
              </a:spcBef>
            </a:pPr>
            <a:r>
              <a:rPr lang="en-US" sz="2218" dirty="0">
                <a:solidFill>
                  <a:srgbClr val="FFFFFF"/>
                </a:solidFill>
                <a:latin typeface="Liberation Sans Bold"/>
              </a:rPr>
              <a:t>Trademarks</a:t>
            </a:r>
          </a:p>
        </p:txBody>
      </p:sp>
      <p:sp>
        <p:nvSpPr>
          <p:cNvPr id="44" name="Freeform 44"/>
          <p:cNvSpPr/>
          <p:nvPr/>
        </p:nvSpPr>
        <p:spPr>
          <a:xfrm>
            <a:off x="2021635" y="6065391"/>
            <a:ext cx="2511517" cy="3889837"/>
          </a:xfrm>
          <a:custGeom>
            <a:avLst/>
            <a:gdLst/>
            <a:ahLst/>
            <a:cxnLst/>
            <a:rect l="l" t="t" r="r" b="b"/>
            <a:pathLst>
              <a:path w="2511517" h="3889837">
                <a:moveTo>
                  <a:pt x="0" y="0"/>
                </a:moveTo>
                <a:lnTo>
                  <a:pt x="2511517" y="0"/>
                </a:lnTo>
                <a:lnTo>
                  <a:pt x="2511517" y="3889837"/>
                </a:lnTo>
                <a:lnTo>
                  <a:pt x="0" y="3889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756"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4629087" y="9763272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9F9F9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F9F9F9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15878" y="981075"/>
            <a:ext cx="8867851" cy="217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58"/>
              </a:lnSpc>
              <a:spcBef>
                <a:spcPct val="0"/>
              </a:spcBef>
            </a:pPr>
            <a:r>
              <a:rPr lang="en-US" sz="13965">
                <a:solidFill>
                  <a:srgbClr val="001A70"/>
                </a:solidFill>
                <a:latin typeface="Liberation Sans Bold"/>
              </a:rPr>
              <a:t>Quiz Time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610980" y="0"/>
            <a:ext cx="8009748" cy="10869857"/>
            <a:chOff x="0" y="0"/>
            <a:chExt cx="2109563" cy="28628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563" cy="2862843"/>
            </a:xfrm>
            <a:custGeom>
              <a:avLst/>
              <a:gdLst/>
              <a:ahLst/>
              <a:cxnLst/>
              <a:rect l="l" t="t" r="r" b="b"/>
              <a:pathLst>
                <a:path w="2109563" h="2862843">
                  <a:moveTo>
                    <a:pt x="0" y="0"/>
                  </a:moveTo>
                  <a:lnTo>
                    <a:pt x="2109563" y="0"/>
                  </a:lnTo>
                  <a:lnTo>
                    <a:pt x="2109563" y="2862843"/>
                  </a:lnTo>
                  <a:lnTo>
                    <a:pt x="0" y="28628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563" cy="2900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922506" y="-603000"/>
            <a:ext cx="8632800" cy="10890000"/>
            <a:chOff x="0" y="0"/>
            <a:chExt cx="11510400" cy="14520000"/>
          </a:xfrm>
        </p:grpSpPr>
        <p:sp>
          <p:nvSpPr>
            <p:cNvPr id="7" name="Freeform 7"/>
            <p:cNvSpPr/>
            <p:nvPr/>
          </p:nvSpPr>
          <p:spPr>
            <a:xfrm rot="-5400000">
              <a:off x="-1504800" y="1504800"/>
              <a:ext cx="14520000" cy="11510400"/>
            </a:xfrm>
            <a:custGeom>
              <a:avLst/>
              <a:gdLst/>
              <a:ahLst/>
              <a:cxnLst/>
              <a:rect l="l" t="t" r="r" b="b"/>
              <a:pathLst>
                <a:path w="14520000" h="11510400">
                  <a:moveTo>
                    <a:pt x="0" y="0"/>
                  </a:moveTo>
                  <a:lnTo>
                    <a:pt x="14520000" y="0"/>
                  </a:lnTo>
                  <a:lnTo>
                    <a:pt x="14520000" y="11510400"/>
                  </a:lnTo>
                  <a:lnTo>
                    <a:pt x="0" y="1151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-1315520" y="5147004"/>
              <a:ext cx="14520000" cy="4225992"/>
            </a:xfrm>
            <a:custGeom>
              <a:avLst/>
              <a:gdLst/>
              <a:ahLst/>
              <a:cxnLst/>
              <a:rect l="l" t="t" r="r" b="b"/>
              <a:pathLst>
                <a:path w="14520000" h="4225992">
                  <a:moveTo>
                    <a:pt x="0" y="0"/>
                  </a:moveTo>
                  <a:lnTo>
                    <a:pt x="14519999" y="0"/>
                  </a:lnTo>
                  <a:lnTo>
                    <a:pt x="14519999" y="4225992"/>
                  </a:lnTo>
                  <a:lnTo>
                    <a:pt x="0" y="4225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90760" b="-8161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815878" y="3733800"/>
            <a:ext cx="8867851" cy="655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0"/>
              </a:lnSpc>
            </a:pPr>
            <a:r>
              <a:rPr lang="en-US" sz="7166">
                <a:solidFill>
                  <a:srgbClr val="001A70"/>
                </a:solidFill>
                <a:latin typeface="Liberation Sans Bold"/>
              </a:rPr>
              <a:t>How much do you know about the basis </a:t>
            </a:r>
          </a:p>
          <a:p>
            <a:pPr algn="ctr">
              <a:lnSpc>
                <a:spcPts val="8600"/>
              </a:lnSpc>
            </a:pPr>
            <a:r>
              <a:rPr lang="en-US" sz="7166">
                <a:solidFill>
                  <a:srgbClr val="001A70"/>
                </a:solidFill>
                <a:latin typeface="Liberation Sans Bold"/>
              </a:rPr>
              <a:t>of intellectual property ?</a:t>
            </a:r>
          </a:p>
          <a:p>
            <a:pPr marL="0" lvl="0" indent="0" algn="ctr">
              <a:lnSpc>
                <a:spcPts val="8600"/>
              </a:lnSpc>
              <a:spcBef>
                <a:spcPct val="0"/>
              </a:spcBef>
            </a:pPr>
            <a:endParaRPr lang="en-US" sz="7166">
              <a:solidFill>
                <a:srgbClr val="001A70"/>
              </a:solidFill>
              <a:latin typeface="Liberatio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518678" y="9688020"/>
            <a:ext cx="365891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49882" y="595570"/>
            <a:ext cx="11275445" cy="1796862"/>
            <a:chOff x="0" y="0"/>
            <a:chExt cx="15033927" cy="2395816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15033927" cy="2395816"/>
            </a:xfrm>
            <a:custGeom>
              <a:avLst/>
              <a:gdLst/>
              <a:ahLst/>
              <a:cxnLst/>
              <a:rect l="l" t="t" r="r" b="b"/>
              <a:pathLst>
                <a:path w="15033927" h="2395816">
                  <a:moveTo>
                    <a:pt x="15033927" y="2395816"/>
                  </a:moveTo>
                  <a:lnTo>
                    <a:pt x="0" y="2395816"/>
                  </a:lnTo>
                  <a:lnTo>
                    <a:pt x="0" y="0"/>
                  </a:lnTo>
                  <a:lnTo>
                    <a:pt x="15033927" y="0"/>
                  </a:lnTo>
                  <a:lnTo>
                    <a:pt x="15033927" y="239581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2945" b="-2945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539547" y="220008"/>
              <a:ext cx="13234091" cy="193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371"/>
                </a:lnSpc>
              </a:pPr>
              <a:r>
                <a:rPr lang="en-US" sz="4476">
                  <a:solidFill>
                    <a:srgbClr val="FFFFFF"/>
                  </a:solidFill>
                  <a:latin typeface="Liberation Sans Bold"/>
                </a:rPr>
                <a:t>IP at international and national level</a:t>
              </a:r>
            </a:p>
            <a:p>
              <a:pPr>
                <a:lnSpc>
                  <a:spcPts val="6033"/>
                </a:lnSpc>
              </a:pPr>
              <a:endParaRPr lang="en-US" sz="4476">
                <a:solidFill>
                  <a:srgbClr val="FFFFFF"/>
                </a:solidFill>
                <a:latin typeface="Liberation Sans Bold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759643" y="173631"/>
            <a:ext cx="2640739" cy="2640739"/>
          </a:xfrm>
          <a:custGeom>
            <a:avLst/>
            <a:gdLst/>
            <a:ahLst/>
            <a:cxnLst/>
            <a:rect l="l" t="t" r="r" b="b"/>
            <a:pathLst>
              <a:path w="2640739" h="2640739">
                <a:moveTo>
                  <a:pt x="0" y="0"/>
                </a:moveTo>
                <a:lnTo>
                  <a:pt x="2640739" y="0"/>
                </a:lnTo>
                <a:lnTo>
                  <a:pt x="2640739" y="2640739"/>
                </a:lnTo>
                <a:lnTo>
                  <a:pt x="0" y="2640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237950" y="4101610"/>
            <a:ext cx="1061853" cy="1020028"/>
            <a:chOff x="0" y="0"/>
            <a:chExt cx="569616" cy="5471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9616" cy="547180"/>
            </a:xfrm>
            <a:custGeom>
              <a:avLst/>
              <a:gdLst/>
              <a:ahLst/>
              <a:cxnLst/>
              <a:rect l="l" t="t" r="r" b="b"/>
              <a:pathLst>
                <a:path w="569616" h="547180">
                  <a:moveTo>
                    <a:pt x="203200" y="0"/>
                  </a:moveTo>
                  <a:lnTo>
                    <a:pt x="569616" y="0"/>
                  </a:lnTo>
                  <a:lnTo>
                    <a:pt x="366416" y="547180"/>
                  </a:lnTo>
                  <a:lnTo>
                    <a:pt x="0" y="5471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366416" cy="60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29585" y="4101610"/>
            <a:ext cx="1061853" cy="1020028"/>
            <a:chOff x="0" y="0"/>
            <a:chExt cx="569616" cy="5471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9616" cy="547180"/>
            </a:xfrm>
            <a:custGeom>
              <a:avLst/>
              <a:gdLst/>
              <a:ahLst/>
              <a:cxnLst/>
              <a:rect l="l" t="t" r="r" b="b"/>
              <a:pathLst>
                <a:path w="569616" h="547180">
                  <a:moveTo>
                    <a:pt x="203200" y="0"/>
                  </a:moveTo>
                  <a:lnTo>
                    <a:pt x="569616" y="0"/>
                  </a:lnTo>
                  <a:lnTo>
                    <a:pt x="366416" y="547180"/>
                  </a:lnTo>
                  <a:lnTo>
                    <a:pt x="0" y="5471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366416" cy="60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3113871"/>
            <a:ext cx="2483104" cy="2483104"/>
          </a:xfrm>
          <a:custGeom>
            <a:avLst/>
            <a:gdLst/>
            <a:ahLst/>
            <a:cxnLst/>
            <a:rect l="l" t="t" r="r" b="b"/>
            <a:pathLst>
              <a:path w="2483104" h="2483104">
                <a:moveTo>
                  <a:pt x="0" y="0"/>
                </a:moveTo>
                <a:lnTo>
                  <a:pt x="2483104" y="0"/>
                </a:lnTo>
                <a:lnTo>
                  <a:pt x="2483104" y="2483104"/>
                </a:lnTo>
                <a:lnTo>
                  <a:pt x="0" y="2483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87604" y="3901724"/>
            <a:ext cx="2284770" cy="1686663"/>
          </a:xfrm>
          <a:custGeom>
            <a:avLst/>
            <a:gdLst/>
            <a:ahLst/>
            <a:cxnLst/>
            <a:rect l="l" t="t" r="r" b="b"/>
            <a:pathLst>
              <a:path w="2284770" h="1686663">
                <a:moveTo>
                  <a:pt x="0" y="0"/>
                </a:moveTo>
                <a:lnTo>
                  <a:pt x="2284770" y="0"/>
                </a:lnTo>
                <a:lnTo>
                  <a:pt x="2284770" y="1686663"/>
                </a:lnTo>
                <a:lnTo>
                  <a:pt x="0" y="16866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008167" y="2814370"/>
            <a:ext cx="1846060" cy="1283755"/>
          </a:xfrm>
          <a:custGeom>
            <a:avLst/>
            <a:gdLst/>
            <a:ahLst/>
            <a:cxnLst/>
            <a:rect l="l" t="t" r="r" b="b"/>
            <a:pathLst>
              <a:path w="1846060" h="1283755">
                <a:moveTo>
                  <a:pt x="0" y="0"/>
                </a:moveTo>
                <a:lnTo>
                  <a:pt x="1846061" y="0"/>
                </a:lnTo>
                <a:lnTo>
                  <a:pt x="1846061" y="1283755"/>
                </a:lnTo>
                <a:lnTo>
                  <a:pt x="0" y="12837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556978" y="2616621"/>
            <a:ext cx="2216850" cy="2329130"/>
          </a:xfrm>
          <a:custGeom>
            <a:avLst/>
            <a:gdLst/>
            <a:ahLst/>
            <a:cxnLst/>
            <a:rect l="l" t="t" r="r" b="b"/>
            <a:pathLst>
              <a:path w="2216850" h="2329130">
                <a:moveTo>
                  <a:pt x="0" y="0"/>
                </a:moveTo>
                <a:lnTo>
                  <a:pt x="2216850" y="0"/>
                </a:lnTo>
                <a:lnTo>
                  <a:pt x="2216850" y="2329129"/>
                </a:lnTo>
                <a:lnTo>
                  <a:pt x="0" y="2329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06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564049" y="3901724"/>
            <a:ext cx="1695251" cy="1695251"/>
          </a:xfrm>
          <a:custGeom>
            <a:avLst/>
            <a:gdLst/>
            <a:ahLst/>
            <a:cxnLst/>
            <a:rect l="l" t="t" r="r" b="b"/>
            <a:pathLst>
              <a:path w="1695251" h="1695251">
                <a:moveTo>
                  <a:pt x="0" y="0"/>
                </a:moveTo>
                <a:lnTo>
                  <a:pt x="1695251" y="0"/>
                </a:lnTo>
                <a:lnTo>
                  <a:pt x="1695251" y="1695251"/>
                </a:lnTo>
                <a:lnTo>
                  <a:pt x="0" y="16952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973182" y="2741583"/>
            <a:ext cx="3227680" cy="3227680"/>
          </a:xfrm>
          <a:custGeom>
            <a:avLst/>
            <a:gdLst/>
            <a:ahLst/>
            <a:cxnLst/>
            <a:rect l="l" t="t" r="r" b="b"/>
            <a:pathLst>
              <a:path w="3227680" h="3227680">
                <a:moveTo>
                  <a:pt x="0" y="0"/>
                </a:moveTo>
                <a:lnTo>
                  <a:pt x="3227680" y="0"/>
                </a:lnTo>
                <a:lnTo>
                  <a:pt x="3227680" y="3227680"/>
                </a:lnTo>
                <a:lnTo>
                  <a:pt x="0" y="322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59643" y="609745"/>
            <a:ext cx="2371682" cy="152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3"/>
              </a:lnSpc>
              <a:spcBef>
                <a:spcPct val="0"/>
              </a:spcBef>
            </a:pPr>
            <a:r>
              <a:rPr lang="en-US" sz="8373">
                <a:solidFill>
                  <a:srgbClr val="FFFFFF"/>
                </a:solidFill>
                <a:latin typeface="Poppins Semi-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3255" y="5789097"/>
            <a:ext cx="3562350" cy="4317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Poppins Bold"/>
              </a:rPr>
              <a:t>World intellectual property organization : 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2E2E2E"/>
              </a:solidFill>
              <a:latin typeface="Poppins Bold"/>
            </a:endParaRPr>
          </a:p>
          <a:p>
            <a:pPr marL="431803" lvl="1" indent="-21590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E2E2E"/>
                </a:solidFill>
                <a:latin typeface="Poppins"/>
              </a:rPr>
              <a:t>selg funding agency of the United nation, 193 member states.</a:t>
            </a:r>
          </a:p>
          <a:p>
            <a:pPr>
              <a:lnSpc>
                <a:spcPts val="1120"/>
              </a:lnSpc>
            </a:pPr>
            <a:endParaRPr lang="en-US" sz="2000">
              <a:solidFill>
                <a:srgbClr val="2E2E2E"/>
              </a:solidFill>
              <a:latin typeface="Poppins"/>
            </a:endParaRPr>
          </a:p>
          <a:p>
            <a:pPr marL="431803" lvl="1" indent="-21590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E2E2E"/>
                </a:solidFill>
                <a:latin typeface="Poppins"/>
              </a:rPr>
              <a:t>Mission : lead the development of a balanced and effective international IP system, rôle of harmonization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2E2E2E"/>
              </a:solidFill>
              <a:latin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73182" y="5789097"/>
            <a:ext cx="3562350" cy="459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Poppins Bold"/>
              </a:rPr>
              <a:t>Treaties and agreement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2E2E2E"/>
              </a:solidFill>
              <a:latin typeface="Poppins Bold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Poppins Bold"/>
              </a:rPr>
              <a:t>TRIPS : </a:t>
            </a:r>
            <a:r>
              <a:rPr lang="en-US" sz="2000">
                <a:solidFill>
                  <a:srgbClr val="2E2E2E"/>
                </a:solidFill>
                <a:latin typeface="Poppins"/>
              </a:rPr>
              <a:t>Agreement on trade related aspects of intellectual property rights – 1996.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Poppins Bold"/>
              </a:rPr>
              <a:t>Integrates many international treaties :</a:t>
            </a:r>
            <a:r>
              <a:rPr lang="en-US" sz="2000">
                <a:solidFill>
                  <a:srgbClr val="2E2E2E"/>
                </a:solidFill>
                <a:latin typeface="Poppins"/>
              </a:rPr>
              <a:t> Berne Convention, Paris Convention, PCT (Patent Cooperation Treaty), Madrid Protocol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2E2E2E"/>
              </a:solidFill>
              <a:latin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48814" y="5789097"/>
            <a:ext cx="3562350" cy="283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Poppins Bold"/>
              </a:rPr>
              <a:t>Regional treaties 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2E2E2E"/>
              </a:solidFill>
              <a:latin typeface="Poppins Bold"/>
            </a:endParaRPr>
          </a:p>
          <a:p>
            <a:pPr marL="431802" lvl="1" indent="-21590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E2E2E"/>
                </a:solidFill>
                <a:latin typeface="Poppins"/>
              </a:rPr>
              <a:t>African regional industrial property organization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2E2E2E"/>
              </a:solidFill>
              <a:latin typeface="Poppins"/>
            </a:endParaRPr>
          </a:p>
          <a:p>
            <a:pPr marL="431802" lvl="1" indent="-21590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E2E2E"/>
                </a:solidFill>
                <a:latin typeface="Poppins"/>
              </a:rPr>
              <a:t>Eurasian patent office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2E2E2E"/>
              </a:solidFill>
              <a:latin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631726" y="5789097"/>
            <a:ext cx="3562350" cy="410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E2E2E"/>
                </a:solidFill>
                <a:latin typeface="Poppins Bold"/>
              </a:rPr>
              <a:t>In Europe : 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2E2E2E"/>
              </a:solidFill>
              <a:latin typeface="Poppins Bold"/>
            </a:endParaRPr>
          </a:p>
          <a:p>
            <a:pPr marL="431802" lvl="1" indent="-21590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E2E2E"/>
                </a:solidFill>
                <a:latin typeface="Poppins Bold"/>
              </a:rPr>
              <a:t>EUPIO</a:t>
            </a:r>
            <a:r>
              <a:rPr lang="en-US" sz="2000">
                <a:solidFill>
                  <a:srgbClr val="2E2E2E"/>
                </a:solidFill>
                <a:latin typeface="Poppins"/>
              </a:rPr>
              <a:t> - European Union Intellectual property office</a:t>
            </a:r>
          </a:p>
          <a:p>
            <a:pPr>
              <a:lnSpc>
                <a:spcPts val="1680"/>
              </a:lnSpc>
            </a:pPr>
            <a:endParaRPr lang="en-US" sz="2000">
              <a:solidFill>
                <a:srgbClr val="2E2E2E"/>
              </a:solidFill>
              <a:latin typeface="Poppins"/>
            </a:endParaRPr>
          </a:p>
          <a:p>
            <a:pPr marL="431802" lvl="1" indent="-21590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E2E2E"/>
                </a:solidFill>
                <a:latin typeface="Poppins Bold"/>
              </a:rPr>
              <a:t>EPO</a:t>
            </a:r>
            <a:r>
              <a:rPr lang="en-US" sz="2000">
                <a:solidFill>
                  <a:srgbClr val="2E2E2E"/>
                </a:solidFill>
                <a:latin typeface="Poppins"/>
              </a:rPr>
              <a:t> : European patent Office – Unitary patent , effect in 17 member states (in force since June 2023)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2E2E2E"/>
              </a:solidFill>
              <a:latin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068459" y="9866130"/>
            <a:ext cx="3219541" cy="73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Liberation Sans"/>
              </a:rPr>
              <a:t>© 2024 – Laure WINCKEL</a:t>
            </a:r>
          </a:p>
          <a:p>
            <a:pPr>
              <a:lnSpc>
                <a:spcPts val="2956"/>
              </a:lnSpc>
            </a:pPr>
            <a:endParaRPr lang="en-US" sz="2111">
              <a:solidFill>
                <a:srgbClr val="000000"/>
              </a:solidFill>
              <a:latin typeface="Liberatio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1099</Words>
  <Application>Microsoft Office PowerPoint</Application>
  <PresentationFormat>Personnalisé</PresentationFormat>
  <Paragraphs>241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8" baseType="lpstr">
      <vt:lpstr>Open Sauce Bold</vt:lpstr>
      <vt:lpstr>Montserrat</vt:lpstr>
      <vt:lpstr>Liberation Sans Bold Italics</vt:lpstr>
      <vt:lpstr>Liberation Sans</vt:lpstr>
      <vt:lpstr>Open Sauce Heavy</vt:lpstr>
      <vt:lpstr>Liberation Sans Italics</vt:lpstr>
      <vt:lpstr>Poppins Bold</vt:lpstr>
      <vt:lpstr>Liberation Sans Bold</vt:lpstr>
      <vt:lpstr>Poppins Semi-Bold</vt:lpstr>
      <vt:lpstr>Aileron</vt:lpstr>
      <vt:lpstr>Poppins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 for international students</dc:title>
  <dc:creator>WINCKEL Laure</dc:creator>
  <cp:lastModifiedBy>WINCKEL Laure</cp:lastModifiedBy>
  <cp:revision>3</cp:revision>
  <dcterms:created xsi:type="dcterms:W3CDTF">2006-08-16T00:00:00Z</dcterms:created>
  <dcterms:modified xsi:type="dcterms:W3CDTF">2024-02-28T08:38:18Z</dcterms:modified>
  <dc:identifier>DAF7ilD-HNc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d26f538-337a-4593-a7e6-123667b1a538_Enabled">
    <vt:lpwstr>true</vt:lpwstr>
  </property>
  <property fmtid="{D5CDD505-2E9C-101B-9397-08002B2CF9AE}" pid="3" name="MSIP_Label_2d26f538-337a-4593-a7e6-123667b1a538_SetDate">
    <vt:lpwstr>2024-02-22T13:30:58Z</vt:lpwstr>
  </property>
  <property fmtid="{D5CDD505-2E9C-101B-9397-08002B2CF9AE}" pid="4" name="MSIP_Label_2d26f538-337a-4593-a7e6-123667b1a538_Method">
    <vt:lpwstr>Standard</vt:lpwstr>
  </property>
  <property fmtid="{D5CDD505-2E9C-101B-9397-08002B2CF9AE}" pid="5" name="MSIP_Label_2d26f538-337a-4593-a7e6-123667b1a538_Name">
    <vt:lpwstr>C1 Interne</vt:lpwstr>
  </property>
  <property fmtid="{D5CDD505-2E9C-101B-9397-08002B2CF9AE}" pid="6" name="MSIP_Label_2d26f538-337a-4593-a7e6-123667b1a538_SiteId">
    <vt:lpwstr>e242425b-70fc-44dc-9ddf-c21e304e6c80</vt:lpwstr>
  </property>
  <property fmtid="{D5CDD505-2E9C-101B-9397-08002B2CF9AE}" pid="7" name="MSIP_Label_2d26f538-337a-4593-a7e6-123667b1a538_ActionId">
    <vt:lpwstr>38293bd7-6814-49cb-a540-e4d564ea8fc0</vt:lpwstr>
  </property>
  <property fmtid="{D5CDD505-2E9C-101B-9397-08002B2CF9AE}" pid="8" name="MSIP_Label_2d26f538-337a-4593-a7e6-123667b1a538_ContentBits">
    <vt:lpwstr>0</vt:lpwstr>
  </property>
</Properties>
</file>